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Lst>
  <p:notesMasterIdLst>
    <p:notesMasterId r:id="rId33"/>
  </p:notesMasterIdLst>
  <p:handoutMasterIdLst>
    <p:handoutMasterId r:id="rId34"/>
  </p:handoutMasterIdLst>
  <p:sldIdLst>
    <p:sldId id="332" r:id="rId4"/>
    <p:sldId id="441" r:id="rId5"/>
    <p:sldId id="445" r:id="rId6"/>
    <p:sldId id="442" r:id="rId7"/>
    <p:sldId id="447" r:id="rId8"/>
    <p:sldId id="449" r:id="rId9"/>
    <p:sldId id="450" r:id="rId10"/>
    <p:sldId id="452" r:id="rId11"/>
    <p:sldId id="446" r:id="rId12"/>
    <p:sldId id="455" r:id="rId13"/>
    <p:sldId id="453" r:id="rId14"/>
    <p:sldId id="454" r:id="rId15"/>
    <p:sldId id="448" r:id="rId16"/>
    <p:sldId id="367" r:id="rId17"/>
    <p:sldId id="457" r:id="rId18"/>
    <p:sldId id="458" r:id="rId19"/>
    <p:sldId id="456" r:id="rId20"/>
    <p:sldId id="460" r:id="rId21"/>
    <p:sldId id="462" r:id="rId22"/>
    <p:sldId id="463" r:id="rId23"/>
    <p:sldId id="464" r:id="rId24"/>
    <p:sldId id="465" r:id="rId25"/>
    <p:sldId id="466" r:id="rId26"/>
    <p:sldId id="468" r:id="rId27"/>
    <p:sldId id="467" r:id="rId28"/>
    <p:sldId id="469" r:id="rId29"/>
    <p:sldId id="459" r:id="rId30"/>
    <p:sldId id="360" r:id="rId31"/>
    <p:sldId id="461" r:id="rId3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tivation" id="{A4A75B2F-2DB3-45A7-B4F9-AE3EE11937C0}">
          <p14:sldIdLst>
            <p14:sldId id="332"/>
            <p14:sldId id="441"/>
            <p14:sldId id="445"/>
            <p14:sldId id="442"/>
            <p14:sldId id="447"/>
            <p14:sldId id="449"/>
            <p14:sldId id="450"/>
            <p14:sldId id="452"/>
            <p14:sldId id="446"/>
            <p14:sldId id="455"/>
            <p14:sldId id="453"/>
            <p14:sldId id="454"/>
            <p14:sldId id="448"/>
            <p14:sldId id="367"/>
            <p14:sldId id="457"/>
            <p14:sldId id="458"/>
            <p14:sldId id="456"/>
            <p14:sldId id="460"/>
            <p14:sldId id="462"/>
            <p14:sldId id="463"/>
            <p14:sldId id="464"/>
            <p14:sldId id="465"/>
            <p14:sldId id="466"/>
            <p14:sldId id="468"/>
            <p14:sldId id="467"/>
            <p14:sldId id="469"/>
            <p14:sldId id="459"/>
          </p14:sldIdLst>
        </p14:section>
        <p14:section name="Introduction &amp; Background" id="{4289B7DF-3CFA-4155-AED5-650C7BF544D3}">
          <p14:sldIdLst>
            <p14:sldId id="360"/>
            <p14:sldId id="46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known unknown" initials="un" lastIdx="20" clrIdx="0"/>
  <p:cmAuthor id="1" name="Chris Barrett" initials="CB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4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5" autoAdjust="0"/>
    <p:restoredTop sz="76122" autoAdjust="0"/>
  </p:normalViewPr>
  <p:slideViewPr>
    <p:cSldViewPr>
      <p:cViewPr>
        <p:scale>
          <a:sx n="61" d="100"/>
          <a:sy n="61" d="100"/>
        </p:scale>
        <p:origin x="-153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4EFF06DC-ABAE-469E-9C2A-400C2B306249}" type="datetimeFigureOut">
              <a:rPr lang="en-US" smtClean="0"/>
              <a:t>10/12/2015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1696874-20AF-477D-9C39-65563CAA18FE}" type="slidenum">
              <a:rPr lang="en-US" smtClean="0"/>
              <a:t>‹#›</a:t>
            </a:fld>
            <a:endParaRPr lang="en-US"/>
          </a:p>
        </p:txBody>
      </p:sp>
    </p:spTree>
    <p:extLst>
      <p:ext uri="{BB962C8B-B14F-4D97-AF65-F5344CB8AC3E}">
        <p14:creationId xmlns:p14="http://schemas.microsoft.com/office/powerpoint/2010/main" val="4194452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441F709-1019-4B5E-A58B-2717B614BF2E}" type="datetimeFigureOut">
              <a:rPr lang="en-US" smtClean="0"/>
              <a:pPr/>
              <a:t>10/12/2015</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A0874382-BF8E-4DDF-96A0-73C4B7F6E3E2}" type="slidenum">
              <a:rPr lang="en-US" smtClean="0"/>
              <a:pPr/>
              <a:t>‹#›</a:t>
            </a:fld>
            <a:endParaRPr lang="en-US" dirty="0"/>
          </a:p>
        </p:txBody>
      </p:sp>
    </p:spTree>
    <p:extLst>
      <p:ext uri="{BB962C8B-B14F-4D97-AF65-F5344CB8AC3E}">
        <p14:creationId xmlns:p14="http://schemas.microsoft.com/office/powerpoint/2010/main" val="280956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165225"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ea typeface="ＭＳ Ｐゴシック" pitchFamily="34" charset="-128"/>
              </a:defRPr>
            </a:lvl1pPr>
            <a:lvl2pPr marL="731434" indent="-281321">
              <a:defRPr sz="2400">
                <a:solidFill>
                  <a:schemeClr val="tx1"/>
                </a:solidFill>
                <a:latin typeface="Times" pitchFamily="18" charset="0"/>
                <a:ea typeface="ＭＳ Ｐゴシック" pitchFamily="34" charset="-128"/>
              </a:defRPr>
            </a:lvl2pPr>
            <a:lvl3pPr marL="1125284" indent="-225057">
              <a:defRPr sz="2400">
                <a:solidFill>
                  <a:schemeClr val="tx1"/>
                </a:solidFill>
                <a:latin typeface="Times" pitchFamily="18" charset="0"/>
                <a:ea typeface="ＭＳ Ｐゴシック" pitchFamily="34" charset="-128"/>
              </a:defRPr>
            </a:lvl3pPr>
            <a:lvl4pPr marL="1575397" indent="-225057">
              <a:defRPr sz="2400">
                <a:solidFill>
                  <a:schemeClr val="tx1"/>
                </a:solidFill>
                <a:latin typeface="Times" pitchFamily="18" charset="0"/>
                <a:ea typeface="ＭＳ Ｐゴシック" pitchFamily="34" charset="-128"/>
              </a:defRPr>
            </a:lvl4pPr>
            <a:lvl5pPr marL="2025510" indent="-225057">
              <a:defRPr sz="2400">
                <a:solidFill>
                  <a:schemeClr val="tx1"/>
                </a:solidFill>
                <a:latin typeface="Times" pitchFamily="18" charset="0"/>
                <a:ea typeface="ＭＳ Ｐゴシック" pitchFamily="34" charset="-128"/>
              </a:defRPr>
            </a:lvl5pPr>
            <a:lvl6pPr marL="2475624" indent="-225057"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25737" indent="-225057"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375851" indent="-225057"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25964" indent="-225057"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E6FE4913-A381-43DF-BC20-2F77C54E43ED}" type="slidenum">
              <a:rPr lang="en-US" sz="1200"/>
              <a:pPr/>
              <a:t>1</a:t>
            </a:fld>
            <a:endParaRPr lang="en-US" sz="1200"/>
          </a:p>
        </p:txBody>
      </p:sp>
    </p:spTree>
    <p:extLst>
      <p:ext uri="{BB962C8B-B14F-4D97-AF65-F5344CB8AC3E}">
        <p14:creationId xmlns:p14="http://schemas.microsoft.com/office/powerpoint/2010/main" val="12574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5</a:t>
            </a:fld>
            <a:endParaRPr lang="en-US" dirty="0"/>
          </a:p>
        </p:txBody>
      </p:sp>
    </p:spTree>
    <p:extLst>
      <p:ext uri="{BB962C8B-B14F-4D97-AF65-F5344CB8AC3E}">
        <p14:creationId xmlns:p14="http://schemas.microsoft.com/office/powerpoint/2010/main" val="383136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045CC4-B367-4478-A1BC-DD481B18020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5897CD-7F5F-49CC-9EFF-D669730FA6E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7F5331-51F2-4B57-B29E-0E046D414DD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984C49-8E1D-43EF-A29A-8F0293BCD01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5C77F-CE4B-411F-8DEC-7796D8504C0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EEBDA9-8DAF-4A96-A45A-C904E65B4C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8E3315-7CB4-49FA-BDC9-2647988B04F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A5C9C-BDE1-4F2B-87D7-D7B8414A718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60688E-26BF-42CB-9B20-3F245BC6864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380241-5CFE-4131-8F4C-765668E11D7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6F91BA-7238-4992-866A-3F6456D1EDB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46512E-2F75-4124-8CF6-6E27E5D4E3F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60A925-979D-46BB-B0C8-3B20DE5AB066}"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6A52B4-3E4C-4C49-9DFC-822C9339D8A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97987-5A7C-4D1F-9764-AC62594E5AA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CFF224-FC5C-4FF6-B592-957DB1AAB2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08ECCED-BE80-4923-85BC-3A994D1F7C5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2E5193-FE29-4994-8F0D-48BB119C34EB}"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3D461D-004A-462B-B444-A44B43D1713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73D0B0-0FF7-481A-8C5E-E1C2DD9F103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E1F2D-9577-4D5D-AA0B-292890EE52C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45CF60-CC65-408B-85CF-DDCDC96AF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10/12/2015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7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0A39545-C29A-4219-9954-8CBAD17CD477}" type="datetimeFigureOut">
              <a:rPr lang="en-US" smtClean="0"/>
              <a:pPr/>
              <a:t>10/12/2015</a:t>
            </a:fld>
            <a:endParaRPr lang="en-US" dirty="0"/>
          </a:p>
        </p:txBody>
      </p:sp>
      <p:sp>
        <p:nvSpPr>
          <p:cNvPr id="287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87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99FDD7-F7E5-4BF5-ACCF-5D1D44779C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88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88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09042F12-B1C6-4FC0-98D0-EC25156C45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1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91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91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EBB05BFC-9CD9-43B3-8F3E-99C41BBB7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descr="cu_logo_sml_150_ppt.jpg                                        000B7307&#10;MPF28 Panther                  BD8AC8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5588" cy="981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2"/>
          <p:cNvSpPr>
            <a:spLocks noGrp="1"/>
          </p:cNvSpPr>
          <p:nvPr>
            <p:ph type="ctrTitle"/>
          </p:nvPr>
        </p:nvSpPr>
        <p:spPr>
          <a:xfrm>
            <a:off x="153988" y="1600200"/>
            <a:ext cx="8839200" cy="1450975"/>
          </a:xfrm>
        </p:spPr>
        <p:txBody>
          <a:bodyPr/>
          <a:lstStyle/>
          <a:p>
            <a:r>
              <a:rPr lang="en-US" sz="4000" b="1" dirty="0">
                <a:solidFill>
                  <a:schemeClr val="tx1"/>
                </a:solidFill>
                <a:latin typeface="Georgia" pitchFamily="18" charset="0"/>
                <a:ea typeface="ＭＳ Ｐゴシック" pitchFamily="34" charset="-128"/>
                <a:cs typeface="Times" pitchFamily="18" charset="0"/>
              </a:rPr>
              <a:t>Food Security As Resilience: </a:t>
            </a:r>
            <a:br>
              <a:rPr lang="en-US" sz="4000" b="1" dirty="0">
                <a:solidFill>
                  <a:schemeClr val="tx1"/>
                </a:solidFill>
                <a:latin typeface="Georgia" pitchFamily="18" charset="0"/>
                <a:ea typeface="ＭＳ Ｐゴシック" pitchFamily="34" charset="-128"/>
                <a:cs typeface="Times" pitchFamily="18" charset="0"/>
              </a:rPr>
            </a:br>
            <a:r>
              <a:rPr lang="en-US" sz="2800" dirty="0">
                <a:solidFill>
                  <a:schemeClr val="tx1"/>
                </a:solidFill>
                <a:latin typeface="Georgia" pitchFamily="18" charset="0"/>
                <a:ea typeface="ＭＳ Ｐゴシック" pitchFamily="34" charset="-128"/>
                <a:cs typeface="Times" pitchFamily="18" charset="0"/>
              </a:rPr>
              <a:t>Reconciling Definition </a:t>
            </a:r>
            <a:r>
              <a:rPr lang="en-US" sz="2800" dirty="0" smtClean="0">
                <a:solidFill>
                  <a:schemeClr val="tx1"/>
                </a:solidFill>
                <a:latin typeface="Georgia" pitchFamily="18" charset="0"/>
                <a:ea typeface="ＭＳ Ｐゴシック" pitchFamily="34" charset="-128"/>
                <a:cs typeface="Times" pitchFamily="18" charset="0"/>
              </a:rPr>
              <a:t>and Measurement</a:t>
            </a:r>
            <a:endParaRPr lang="en-US" sz="2800" i="1" dirty="0" smtClean="0">
              <a:solidFill>
                <a:schemeClr val="tx1"/>
              </a:solidFill>
              <a:latin typeface="Georgia" pitchFamily="18" charset="0"/>
              <a:ea typeface="ＭＳ Ｐゴシック" pitchFamily="34" charset="-128"/>
              <a:cs typeface="Times" pitchFamily="18" charset="0"/>
            </a:endParaRPr>
          </a:p>
        </p:txBody>
      </p:sp>
      <p:sp>
        <p:nvSpPr>
          <p:cNvPr id="13316" name="TextBox 4"/>
          <p:cNvSpPr txBox="1">
            <a:spLocks noChangeArrowheads="1"/>
          </p:cNvSpPr>
          <p:nvPr/>
        </p:nvSpPr>
        <p:spPr bwMode="auto">
          <a:xfrm>
            <a:off x="230188" y="3810000"/>
            <a:ext cx="8686800"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ea typeface="ＭＳ Ｐゴシック" pitchFamily="34" charset="-128"/>
              </a:defRPr>
            </a:lvl1pPr>
            <a:lvl2pPr marL="742950" indent="-285750">
              <a:defRPr sz="2400">
                <a:solidFill>
                  <a:schemeClr val="tx1"/>
                </a:solidFill>
                <a:latin typeface="Times" pitchFamily="18" charset="0"/>
                <a:ea typeface="ＭＳ Ｐゴシック" pitchFamily="34" charset="-128"/>
              </a:defRPr>
            </a:lvl2pPr>
            <a:lvl3pPr marL="1143000" indent="-228600">
              <a:defRPr sz="2400">
                <a:solidFill>
                  <a:schemeClr val="tx1"/>
                </a:solidFill>
                <a:latin typeface="Times" pitchFamily="18" charset="0"/>
                <a:ea typeface="ＭＳ Ｐゴシック" pitchFamily="34" charset="-128"/>
              </a:defRPr>
            </a:lvl3pPr>
            <a:lvl4pPr marL="1600200" indent="-228600">
              <a:defRPr sz="2400">
                <a:solidFill>
                  <a:schemeClr val="tx1"/>
                </a:solidFill>
                <a:latin typeface="Times" pitchFamily="18" charset="0"/>
                <a:ea typeface="ＭＳ Ｐゴシック" pitchFamily="34" charset="-128"/>
              </a:defRPr>
            </a:lvl4pPr>
            <a:lvl5pPr marL="2057400" indent="-22860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a:r>
              <a:rPr lang="en-US" dirty="0" smtClean="0">
                <a:latin typeface="Georgia" pitchFamily="18" charset="0"/>
              </a:rPr>
              <a:t>J.B</a:t>
            </a:r>
            <a:r>
              <a:rPr lang="en-US" dirty="0">
                <a:latin typeface="Georgia" pitchFamily="18" charset="0"/>
              </a:rPr>
              <a:t>. Upton, </a:t>
            </a:r>
            <a:r>
              <a:rPr lang="en-US" dirty="0" smtClean="0">
                <a:latin typeface="Georgia" pitchFamily="18" charset="0"/>
              </a:rPr>
              <a:t>J.D. Cissé* </a:t>
            </a:r>
            <a:r>
              <a:rPr lang="en-US" dirty="0">
                <a:latin typeface="Georgia" pitchFamily="18" charset="0"/>
              </a:rPr>
              <a:t>&amp; </a:t>
            </a:r>
            <a:r>
              <a:rPr lang="en-US" dirty="0" smtClean="0">
                <a:latin typeface="Georgia" pitchFamily="18" charset="0"/>
              </a:rPr>
              <a:t>C.B</a:t>
            </a:r>
            <a:r>
              <a:rPr lang="en-US" dirty="0">
                <a:latin typeface="Georgia" pitchFamily="18" charset="0"/>
              </a:rPr>
              <a:t>. Barrett</a:t>
            </a:r>
          </a:p>
          <a:p>
            <a:pPr algn="ctr"/>
            <a:r>
              <a:rPr lang="en-US" sz="1800" dirty="0" smtClean="0">
                <a:latin typeface="Georgia" pitchFamily="18" charset="0"/>
              </a:rPr>
              <a:t>Cornell University</a:t>
            </a:r>
            <a:endParaRPr lang="en-US" sz="1800" dirty="0">
              <a:latin typeface="Georgia" pitchFamily="18" charset="0"/>
            </a:endParaRPr>
          </a:p>
          <a:p>
            <a:pPr algn="ctr"/>
            <a:endParaRPr lang="en-US" i="1" dirty="0" smtClean="0">
              <a:latin typeface="Georgia" pitchFamily="18" charset="0"/>
            </a:endParaRPr>
          </a:p>
          <a:p>
            <a:pPr algn="ctr"/>
            <a:r>
              <a:rPr lang="en-US" sz="2000" dirty="0" smtClean="0">
                <a:latin typeface="Georgia" pitchFamily="18" charset="0"/>
              </a:rPr>
              <a:t>Global Food Security Conference 2015 – Ithaca, NY</a:t>
            </a:r>
          </a:p>
          <a:p>
            <a:pPr algn="ctr"/>
            <a:r>
              <a:rPr lang="en-US" sz="2000" dirty="0" smtClean="0">
                <a:latin typeface="Georgia" pitchFamily="18" charset="0"/>
              </a:rPr>
              <a:t>October 13, 2015</a:t>
            </a:r>
          </a:p>
          <a:p>
            <a:pPr algn="ctr"/>
            <a:endParaRPr lang="en-US" sz="2000" dirty="0">
              <a:latin typeface="Georgia" pitchFamily="18" charset="0"/>
            </a:endParaRPr>
          </a:p>
          <a:p>
            <a:pPr algn="ctr"/>
            <a:r>
              <a:rPr lang="en-US" sz="1600" dirty="0" smtClean="0">
                <a:latin typeface="Georgia" pitchFamily="18" charset="0"/>
              </a:rPr>
              <a:t>*Presenter, based on ICAE 2015 presentation by Dr. Barrett</a:t>
            </a:r>
            <a:endParaRPr lang="en-US" sz="1600" dirty="0">
              <a:latin typeface="Georgia" pitchFamily="18" charset="0"/>
            </a:endParaRPr>
          </a:p>
        </p:txBody>
      </p:sp>
    </p:spTree>
    <p:extLst>
      <p:ext uri="{BB962C8B-B14F-4D97-AF65-F5344CB8AC3E}">
        <p14:creationId xmlns:p14="http://schemas.microsoft.com/office/powerpoint/2010/main" val="856058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t>
            </a:r>
            <a:r>
              <a:rPr lang="en-US" sz="3200" i="1" u="sng" dirty="0">
                <a:latin typeface="Georgia" pitchFamily="18" charset="0"/>
              </a:rPr>
              <a:t>all people</a:t>
            </a:r>
            <a:r>
              <a:rPr lang="en-US" sz="3200" i="1" dirty="0">
                <a:latin typeface="Georgia" pitchFamily="18" charset="0"/>
              </a:rPr>
              <a:t> </a:t>
            </a:r>
            <a:r>
              <a:rPr lang="en-US" sz="3200" i="1" u="sng" dirty="0">
                <a:latin typeface="Georgia" pitchFamily="18" charset="0"/>
              </a:rPr>
              <a:t>at all times</a:t>
            </a:r>
            <a:r>
              <a:rPr lang="en-US" sz="3200" i="1" dirty="0">
                <a:latin typeface="Georgia" pitchFamily="18" charset="0"/>
              </a:rPr>
              <a:t> have physical, social, and economic access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875335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t>
            </a:r>
            <a:r>
              <a:rPr lang="en-US" sz="3200" i="1" u="sng" dirty="0">
                <a:latin typeface="Georgia" pitchFamily="18" charset="0"/>
              </a:rPr>
              <a:t>all people</a:t>
            </a:r>
            <a:r>
              <a:rPr lang="en-US" sz="3200" i="1" dirty="0">
                <a:latin typeface="Georgia" pitchFamily="18" charset="0"/>
              </a:rPr>
              <a:t> </a:t>
            </a:r>
            <a:r>
              <a:rPr lang="en-US" sz="3200" i="1" u="sng" dirty="0">
                <a:latin typeface="Georgia" pitchFamily="18" charset="0"/>
              </a:rPr>
              <a:t>at all times</a:t>
            </a:r>
            <a:r>
              <a:rPr lang="en-US" sz="3200" i="1" dirty="0">
                <a:latin typeface="Georgia" pitchFamily="18" charset="0"/>
              </a:rPr>
              <a:t> have </a:t>
            </a:r>
            <a:r>
              <a:rPr lang="en-US" sz="3200" i="1" u="sng" dirty="0">
                <a:latin typeface="Georgia" pitchFamily="18" charset="0"/>
              </a:rPr>
              <a:t>physical, social, and economic access</a:t>
            </a:r>
            <a:r>
              <a:rPr lang="en-US" sz="3200" i="1" dirty="0">
                <a:latin typeface="Georgia" pitchFamily="18" charset="0"/>
              </a:rPr>
              <a:t>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2361890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t>
            </a:r>
            <a:r>
              <a:rPr lang="en-US" sz="3200" i="1" u="sng" dirty="0">
                <a:latin typeface="Georgia" pitchFamily="18" charset="0"/>
              </a:rPr>
              <a:t>all people</a:t>
            </a:r>
            <a:r>
              <a:rPr lang="en-US" sz="3200" i="1" dirty="0">
                <a:latin typeface="Georgia" pitchFamily="18" charset="0"/>
              </a:rPr>
              <a:t> </a:t>
            </a:r>
            <a:r>
              <a:rPr lang="en-US" sz="3200" i="1" u="sng" dirty="0">
                <a:latin typeface="Georgia" pitchFamily="18" charset="0"/>
              </a:rPr>
              <a:t>at all times</a:t>
            </a:r>
            <a:r>
              <a:rPr lang="en-US" sz="3200" i="1" dirty="0">
                <a:latin typeface="Georgia" pitchFamily="18" charset="0"/>
              </a:rPr>
              <a:t> have </a:t>
            </a:r>
            <a:r>
              <a:rPr lang="en-US" sz="3200" i="1" u="sng" dirty="0">
                <a:latin typeface="Georgia" pitchFamily="18" charset="0"/>
              </a:rPr>
              <a:t>physical, social, and economic access</a:t>
            </a:r>
            <a:r>
              <a:rPr lang="en-US" sz="3200" i="1" dirty="0">
                <a:latin typeface="Georgia" pitchFamily="18" charset="0"/>
              </a:rPr>
              <a:t>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a:t>
            </a:r>
            <a:r>
              <a:rPr lang="en-US" sz="3200" i="1" u="sng" dirty="0">
                <a:latin typeface="Georgia" pitchFamily="18" charset="0"/>
              </a:rPr>
              <a:t>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2111162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4401205"/>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FS Measurement Axioms</a:t>
            </a:r>
          </a:p>
          <a:p>
            <a:pPr marL="514350" indent="-514350">
              <a:spcBef>
                <a:spcPts val="600"/>
              </a:spcBef>
              <a:spcAft>
                <a:spcPts val="600"/>
              </a:spcAft>
              <a:buFont typeface="+mj-lt"/>
              <a:buAutoNum type="arabicPeriod" startAt="3"/>
            </a:pPr>
            <a:r>
              <a:rPr lang="en-US" sz="3200" dirty="0" smtClean="0">
                <a:latin typeface="Georgia" pitchFamily="18" charset="0"/>
              </a:rPr>
              <a:t>“</a:t>
            </a:r>
            <a:r>
              <a:rPr lang="en-US" sz="3200" dirty="0">
                <a:latin typeface="Georgia" pitchFamily="18" charset="0"/>
              </a:rPr>
              <a:t>physical, social, and economic access” – the </a:t>
            </a:r>
            <a:r>
              <a:rPr lang="en-US" sz="3200" b="1" i="1" dirty="0">
                <a:latin typeface="Georgia" pitchFamily="18" charset="0"/>
              </a:rPr>
              <a:t>access axiom </a:t>
            </a:r>
            <a:r>
              <a:rPr lang="en-US" sz="3200" dirty="0">
                <a:latin typeface="Georgia" pitchFamily="18" charset="0"/>
              </a:rPr>
              <a:t>(must control for poverty, institutions, infrastructure)</a:t>
            </a:r>
          </a:p>
          <a:p>
            <a:pPr marL="514350" indent="-514350">
              <a:spcBef>
                <a:spcPts val="600"/>
              </a:spcBef>
              <a:spcAft>
                <a:spcPts val="600"/>
              </a:spcAft>
              <a:buFont typeface="+mj-lt"/>
              <a:buAutoNum type="arabicPeriod" startAt="3"/>
            </a:pPr>
            <a:r>
              <a:rPr lang="en-US" sz="3200" dirty="0">
                <a:latin typeface="Georgia" pitchFamily="18" charset="0"/>
              </a:rPr>
              <a:t>“an active and healthy life” – the </a:t>
            </a:r>
            <a:r>
              <a:rPr lang="en-US" sz="3200" b="1" i="1" dirty="0">
                <a:latin typeface="Georgia" pitchFamily="18" charset="0"/>
              </a:rPr>
              <a:t>outcomes axiom </a:t>
            </a:r>
            <a:r>
              <a:rPr lang="en-US" sz="3200" dirty="0">
                <a:latin typeface="Georgia" pitchFamily="18" charset="0"/>
              </a:rPr>
              <a:t>(</a:t>
            </a:r>
            <a:r>
              <a:rPr lang="en-US" sz="3200" dirty="0" smtClean="0">
                <a:latin typeface="Georgia" pitchFamily="18" charset="0"/>
              </a:rPr>
              <a:t>nutrition/health </a:t>
            </a:r>
            <a:r>
              <a:rPr lang="en-US" sz="3200" dirty="0">
                <a:latin typeface="Georgia" pitchFamily="18" charset="0"/>
              </a:rPr>
              <a:t>outcome indicators are the ultimate targets</a:t>
            </a:r>
            <a:r>
              <a:rPr lang="en-US" sz="3200" dirty="0" smtClean="0">
                <a:latin typeface="Georgia" pitchFamily="18" charset="0"/>
              </a:rPr>
              <a:t>)</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91521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4524315"/>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Data Challenges</a:t>
            </a:r>
          </a:p>
          <a:p>
            <a:pPr marL="457200" indent="-457200">
              <a:spcBef>
                <a:spcPts val="600"/>
              </a:spcBef>
              <a:spcAft>
                <a:spcPts val="600"/>
              </a:spcAft>
              <a:buFont typeface="Arial" panose="020B0604020202020204" pitchFamily="34" charset="0"/>
              <a:buChar char="•"/>
            </a:pPr>
            <a:r>
              <a:rPr lang="en-US" sz="3200" dirty="0">
                <a:latin typeface="Georgia" pitchFamily="18" charset="0"/>
              </a:rPr>
              <a:t>Shortcomings in national-level data</a:t>
            </a:r>
          </a:p>
          <a:p>
            <a:pPr>
              <a:spcBef>
                <a:spcPts val="600"/>
              </a:spcBef>
              <a:spcAft>
                <a:spcPts val="600"/>
              </a:spcAft>
            </a:pPr>
            <a:r>
              <a:rPr lang="en-US" sz="3200" dirty="0" smtClean="0">
                <a:latin typeface="Georgia" pitchFamily="18" charset="0"/>
              </a:rPr>
              <a:t>	… and also in household data</a:t>
            </a:r>
          </a:p>
          <a:p>
            <a:pPr marL="457200" indent="-457200">
              <a:spcBef>
                <a:spcPts val="600"/>
              </a:spcBef>
              <a:spcAft>
                <a:spcPts val="600"/>
              </a:spcAft>
              <a:buFont typeface="Arial" panose="020B0604020202020204" pitchFamily="34" charset="0"/>
              <a:buChar char="•"/>
            </a:pPr>
            <a:r>
              <a:rPr lang="en-US" sz="3200" dirty="0">
                <a:latin typeface="Georgia" pitchFamily="18" charset="0"/>
              </a:rPr>
              <a:t>Consistency over </a:t>
            </a:r>
            <a:r>
              <a:rPr lang="en-US" sz="3200" dirty="0" smtClean="0">
                <a:latin typeface="Georgia" pitchFamily="18" charset="0"/>
              </a:rPr>
              <a:t>time</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Cost</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Location</a:t>
            </a:r>
          </a:p>
          <a:p>
            <a:pPr marL="457200" indent="-457200">
              <a:spcBef>
                <a:spcPts val="600"/>
              </a:spcBef>
              <a:spcAft>
                <a:spcPts val="600"/>
              </a:spcAft>
              <a:buFont typeface="Wingdings" panose="05000000000000000000" pitchFamily="2" charset="2"/>
              <a:buChar char="Ø"/>
            </a:pPr>
            <a:r>
              <a:rPr lang="en-US" sz="3200" dirty="0" smtClean="0">
                <a:latin typeface="Georgia" pitchFamily="18" charset="0"/>
              </a:rPr>
              <a:t>BUT new data sources &amp; tech emerging</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617320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pic>
        <p:nvPicPr>
          <p:cNvPr id="6" name="Picture 5"/>
          <p:cNvPicPr>
            <a:picLocks noChangeAspect="1"/>
          </p:cNvPicPr>
          <p:nvPr/>
        </p:nvPicPr>
        <p:blipFill>
          <a:blip r:embed="rId3"/>
          <a:stretch>
            <a:fillRect/>
          </a:stretch>
        </p:blipFill>
        <p:spPr>
          <a:xfrm>
            <a:off x="82237" y="990600"/>
            <a:ext cx="8979526" cy="6117589"/>
          </a:xfrm>
          <a:prstGeom prst="rect">
            <a:avLst/>
          </a:prstGeom>
        </p:spPr>
      </p:pic>
    </p:spTree>
    <p:extLst>
      <p:ext uri="{BB962C8B-B14F-4D97-AF65-F5344CB8AC3E}">
        <p14:creationId xmlns:p14="http://schemas.microsoft.com/office/powerpoint/2010/main" val="3179317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pic>
        <p:nvPicPr>
          <p:cNvPr id="6" name="Picture 5"/>
          <p:cNvPicPr>
            <a:picLocks noChangeAspect="1"/>
          </p:cNvPicPr>
          <p:nvPr/>
        </p:nvPicPr>
        <p:blipFill>
          <a:blip r:embed="rId3"/>
          <a:stretch>
            <a:fillRect/>
          </a:stretch>
        </p:blipFill>
        <p:spPr>
          <a:xfrm>
            <a:off x="82237" y="990600"/>
            <a:ext cx="8979526" cy="6117589"/>
          </a:xfrm>
          <a:prstGeom prst="rect">
            <a:avLst/>
          </a:prstGeom>
        </p:spPr>
      </p:pic>
      <p:sp>
        <p:nvSpPr>
          <p:cNvPr id="2" name="Rectangle 1"/>
          <p:cNvSpPr/>
          <p:nvPr/>
        </p:nvSpPr>
        <p:spPr>
          <a:xfrm rot="20154055">
            <a:off x="1384509" y="2942794"/>
            <a:ext cx="5612980" cy="1446550"/>
          </a:xfrm>
          <a:prstGeom prst="rect">
            <a:avLst/>
          </a:prstGeom>
          <a:solidFill>
            <a:schemeClr val="bg1">
              <a:lumMod val="95000"/>
            </a:schemeClr>
          </a:solidFill>
          <a:ln w="38100">
            <a:solidFill>
              <a:srgbClr val="FF0000"/>
            </a:solidFill>
          </a:ln>
        </p:spPr>
        <p:txBody>
          <a:bodyPr wrap="square" lIns="91440" tIns="45720" rIns="91440" bIns="45720">
            <a:spAutoFit/>
          </a:bodyPr>
          <a:lstStyle/>
          <a:p>
            <a:pPr algn="ctr"/>
            <a:r>
              <a:rPr lang="en-US" sz="8800" b="1" cap="none" spc="0" dirty="0" smtClean="0">
                <a:ln w="18000">
                  <a:solidFill>
                    <a:srgbClr val="FF0000"/>
                  </a:solidFill>
                  <a:prstDash val="solid"/>
                  <a:miter lim="800000"/>
                </a:ln>
                <a:solidFill>
                  <a:schemeClr val="bg1"/>
                </a:solidFill>
                <a:effectLst>
                  <a:outerShdw blurRad="25500" dist="23000" dir="7020000" algn="tl">
                    <a:srgbClr val="000000">
                      <a:alpha val="50000"/>
                    </a:srgbClr>
                  </a:outerShdw>
                </a:effectLst>
              </a:rPr>
              <a:t>Tradeoffs</a:t>
            </a:r>
            <a:endParaRPr lang="en-US" sz="8800" b="1" cap="none" spc="0" dirty="0">
              <a:ln w="18000">
                <a:solidFill>
                  <a:srgbClr val="FF0000"/>
                </a:solidFill>
                <a:prstDash val="solid"/>
                <a:miter lim="800000"/>
              </a:ln>
              <a:solidFill>
                <a:schemeClr val="bg1"/>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6518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3631763"/>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A Development Resilience Approach?</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Barrett &amp; Constas (PNAS 2014)</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Probabilistic approach – dynamic well-being measurement</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hlinkClick r:id="rId2" action="ppaction://hlinksldjump"/>
              </a:rPr>
              <a:t>Moments-based</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1380257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3416320"/>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Addressing Axioms</a:t>
            </a:r>
          </a:p>
          <a:p>
            <a:pPr marL="457200" indent="-457200">
              <a:spcBef>
                <a:spcPts val="600"/>
              </a:spcBef>
              <a:spcAft>
                <a:spcPts val="600"/>
              </a:spcAft>
              <a:buFont typeface="Wingdings" panose="05000000000000000000" pitchFamily="2" charset="2"/>
              <a:buChar char="ü"/>
            </a:pPr>
            <a:r>
              <a:rPr lang="en-US" sz="3200" dirty="0" smtClean="0">
                <a:latin typeface="Georgia" pitchFamily="18" charset="0"/>
              </a:rPr>
              <a:t>Time axiom </a:t>
            </a:r>
            <a:r>
              <a:rPr lang="en-US" sz="3200" dirty="0">
                <a:latin typeface="Georgia" pitchFamily="18" charset="0"/>
              </a:rPr>
              <a:t>(short and long term </a:t>
            </a:r>
            <a:r>
              <a:rPr lang="en-US" sz="3200" dirty="0" smtClean="0">
                <a:latin typeface="Georgia" pitchFamily="18" charset="0"/>
              </a:rPr>
              <a:t>dynamics</a:t>
            </a:r>
          </a:p>
          <a:p>
            <a:pPr marL="457200" indent="-457200">
              <a:spcBef>
                <a:spcPts val="600"/>
              </a:spcBef>
              <a:spcAft>
                <a:spcPts val="600"/>
              </a:spcAft>
              <a:buFont typeface="Wingdings" panose="05000000000000000000" pitchFamily="2" charset="2"/>
              <a:buChar char="ü"/>
            </a:pPr>
            <a:r>
              <a:rPr lang="en-US" sz="3200" dirty="0" smtClean="0">
                <a:latin typeface="Georgia" pitchFamily="18" charset="0"/>
              </a:rPr>
              <a:t>Scale axiom (estimate </a:t>
            </a:r>
            <a:r>
              <a:rPr lang="en-US" sz="3200" dirty="0">
                <a:latin typeface="Georgia" pitchFamily="18" charset="0"/>
              </a:rPr>
              <a:t>for individuals/ households but aggregable to larger groups</a:t>
            </a:r>
            <a:r>
              <a:rPr lang="en-US" sz="3200" dirty="0" smtClean="0">
                <a:latin typeface="Georgia" pitchFamily="18" charset="0"/>
              </a:rPr>
              <a:t>)</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743994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3416320"/>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Addressing Axioms</a:t>
            </a:r>
          </a:p>
          <a:p>
            <a:pPr marL="457200" indent="-457200">
              <a:spcBef>
                <a:spcPts val="600"/>
              </a:spcBef>
              <a:spcAft>
                <a:spcPts val="600"/>
              </a:spcAft>
              <a:buFont typeface="Wingdings" panose="05000000000000000000" pitchFamily="2" charset="2"/>
              <a:buChar char="ü"/>
            </a:pPr>
            <a:r>
              <a:rPr lang="en-US" sz="3200" dirty="0" smtClean="0">
                <a:latin typeface="Georgia" pitchFamily="18" charset="0"/>
              </a:rPr>
              <a:t>Access axiom (conditioning on economic</a:t>
            </a:r>
            <a:r>
              <a:rPr lang="en-US" sz="3200" dirty="0">
                <a:latin typeface="Georgia" pitchFamily="18" charset="0"/>
              </a:rPr>
              <a:t>, physical, or social </a:t>
            </a:r>
            <a:r>
              <a:rPr lang="en-US" sz="3200" dirty="0" smtClean="0">
                <a:latin typeface="Georgia" pitchFamily="18" charset="0"/>
              </a:rPr>
              <a:t>characteristics)</a:t>
            </a:r>
            <a:endParaRPr lang="en-US" sz="3200" dirty="0">
              <a:latin typeface="Georgia" pitchFamily="18" charset="0"/>
            </a:endParaRPr>
          </a:p>
          <a:p>
            <a:pPr marL="457200" indent="-457200">
              <a:spcBef>
                <a:spcPts val="600"/>
              </a:spcBef>
              <a:spcAft>
                <a:spcPts val="600"/>
              </a:spcAft>
              <a:buFont typeface="Wingdings" panose="05000000000000000000" pitchFamily="2" charset="2"/>
              <a:buChar char="ü"/>
            </a:pPr>
            <a:r>
              <a:rPr lang="en-US" sz="3200" dirty="0" smtClean="0">
                <a:latin typeface="Georgia" pitchFamily="18" charset="0"/>
              </a:rPr>
              <a:t>Outcomes axiom (outcomes are either </a:t>
            </a:r>
            <a:r>
              <a:rPr lang="en-US" sz="3200" dirty="0">
                <a:latin typeface="Georgia" pitchFamily="18" charset="0"/>
              </a:rPr>
              <a:t>proxy or direct indicators of health/nutrition </a:t>
            </a:r>
            <a:r>
              <a:rPr lang="en-US" sz="3200" dirty="0" smtClean="0">
                <a:latin typeface="Georgia" pitchFamily="18" charset="0"/>
              </a:rPr>
              <a:t>status)</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132861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7" name="TextBox 6"/>
          <p:cNvSpPr txBox="1"/>
          <p:nvPr/>
        </p:nvSpPr>
        <p:spPr>
          <a:xfrm>
            <a:off x="533400" y="1295400"/>
            <a:ext cx="8077200" cy="5570756"/>
          </a:xfrm>
          <a:prstGeom prst="rect">
            <a:avLst/>
          </a:prstGeom>
          <a:noFill/>
        </p:spPr>
        <p:txBody>
          <a:bodyPr wrap="square" rtlCol="0">
            <a:spAutoFit/>
          </a:bodyPr>
          <a:lstStyle/>
          <a:p>
            <a:pPr>
              <a:spcBef>
                <a:spcPts val="600"/>
              </a:spcBef>
              <a:spcAft>
                <a:spcPts val="600"/>
              </a:spcAft>
            </a:pPr>
            <a:r>
              <a:rPr lang="en-US" sz="3200" i="1" dirty="0" smtClean="0">
                <a:latin typeface="Georgia" pitchFamily="18" charset="0"/>
              </a:rPr>
              <a:t>“Before </a:t>
            </a:r>
            <a:r>
              <a:rPr lang="en-US" sz="3200" i="1" dirty="0">
                <a:latin typeface="Georgia" pitchFamily="18" charset="0"/>
              </a:rPr>
              <a:t>there were evaluations of anti-poverty programs, or analysis of inequality trends, or really most of empirical development economics, there had to be something more fundamental: </a:t>
            </a:r>
            <a:r>
              <a:rPr lang="en-US" sz="3200" b="1" i="1" dirty="0">
                <a:latin typeface="Georgia" pitchFamily="18" charset="0"/>
              </a:rPr>
              <a:t>measurement</a:t>
            </a:r>
            <a:r>
              <a:rPr lang="en-US" sz="3200" i="1" dirty="0">
                <a:latin typeface="Georgia" pitchFamily="18" charset="0"/>
              </a:rPr>
              <a:t>. We had to know how to assess poverty, and we needed to have large-scale data to do so, to challenge our assumptions, and provide new answers</a:t>
            </a:r>
            <a:r>
              <a:rPr lang="en-US" sz="3200" i="1" dirty="0" smtClean="0">
                <a:latin typeface="Georgia" pitchFamily="18" charset="0"/>
              </a:rPr>
              <a:t>.”</a:t>
            </a:r>
          </a:p>
          <a:p>
            <a:pPr algn="r">
              <a:spcBef>
                <a:spcPts val="600"/>
              </a:spcBef>
              <a:spcAft>
                <a:spcPts val="600"/>
              </a:spcAft>
            </a:pPr>
            <a:endParaRPr lang="en-US" sz="1600" dirty="0" smtClean="0">
              <a:latin typeface="Georgia" pitchFamily="18" charset="0"/>
            </a:endParaRPr>
          </a:p>
          <a:p>
            <a:pPr algn="r">
              <a:spcBef>
                <a:spcPts val="600"/>
              </a:spcBef>
              <a:spcAft>
                <a:spcPts val="600"/>
              </a:spcAft>
            </a:pPr>
            <a:r>
              <a:rPr lang="en-US" sz="2400" dirty="0" smtClean="0">
                <a:latin typeface="Georgia" pitchFamily="18" charset="0"/>
              </a:rPr>
              <a:t> - Chris </a:t>
            </a:r>
            <a:r>
              <a:rPr lang="en-US" sz="2400" dirty="0" err="1" smtClean="0">
                <a:latin typeface="Georgia" pitchFamily="18" charset="0"/>
              </a:rPr>
              <a:t>Blattman</a:t>
            </a:r>
            <a:r>
              <a:rPr lang="en-US" sz="2400" dirty="0" smtClean="0">
                <a:latin typeface="Georgia" pitchFamily="18" charset="0"/>
              </a:rPr>
              <a:t>, FP 10/12/15</a:t>
            </a:r>
            <a:endParaRPr lang="en-US" sz="2400" dirty="0">
              <a:latin typeface="Georgia" pitchFamily="18" charset="0"/>
            </a:endParaRPr>
          </a:p>
        </p:txBody>
      </p:sp>
    </p:spTree>
    <p:extLst>
      <p:ext uri="{BB962C8B-B14F-4D97-AF65-F5344CB8AC3E}">
        <p14:creationId xmlns:p14="http://schemas.microsoft.com/office/powerpoint/2010/main" val="110101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5201424"/>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Example – Northern Kenya</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924 </a:t>
            </a:r>
            <a:r>
              <a:rPr lang="en-US" sz="3200" dirty="0">
                <a:latin typeface="Georgia" pitchFamily="18" charset="0"/>
              </a:rPr>
              <a:t>households, </a:t>
            </a:r>
            <a:r>
              <a:rPr lang="en-US" sz="3200" dirty="0" smtClean="0">
                <a:latin typeface="Georgia" pitchFamily="18" charset="0"/>
              </a:rPr>
              <a:t>5 annual rounds</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a:latin typeface="Georgia" pitchFamily="18" charset="0"/>
              </a:rPr>
              <a:t>Data collected by ILRI </a:t>
            </a:r>
            <a:r>
              <a:rPr lang="en-US" sz="3200" dirty="0" smtClean="0">
                <a:latin typeface="Georgia" pitchFamily="18" charset="0"/>
              </a:rPr>
              <a:t>to </a:t>
            </a:r>
            <a:r>
              <a:rPr lang="en-US" sz="3200" dirty="0">
                <a:latin typeface="Georgia" pitchFamily="18" charset="0"/>
              </a:rPr>
              <a:t>assess </a:t>
            </a:r>
            <a:r>
              <a:rPr lang="en-US" sz="3200" dirty="0" smtClean="0">
                <a:latin typeface="Georgia" pitchFamily="18" charset="0"/>
              </a:rPr>
              <a:t>impacts </a:t>
            </a:r>
            <a:r>
              <a:rPr lang="en-US" sz="3200" dirty="0">
                <a:latin typeface="Georgia" pitchFamily="18" charset="0"/>
              </a:rPr>
              <a:t>of Index Based Livestock </a:t>
            </a:r>
            <a:r>
              <a:rPr lang="en-US" sz="3200" dirty="0" smtClean="0">
                <a:latin typeface="Georgia" pitchFamily="18" charset="0"/>
              </a:rPr>
              <a:t>Insurance</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a:latin typeface="Georgia" pitchFamily="18" charset="0"/>
              </a:rPr>
              <a:t>Period encompasses a massive drought (2011)</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Data: livestock </a:t>
            </a:r>
            <a:r>
              <a:rPr lang="en-US" sz="3200" dirty="0">
                <a:latin typeface="Georgia" pitchFamily="18" charset="0"/>
              </a:rPr>
              <a:t>holdings, expenditures, food consumption, </a:t>
            </a:r>
            <a:r>
              <a:rPr lang="en-US" sz="3200" dirty="0" smtClean="0">
                <a:latin typeface="Georgia" pitchFamily="18" charset="0"/>
              </a:rPr>
              <a:t>child </a:t>
            </a:r>
            <a:r>
              <a:rPr lang="en-US" sz="3200" dirty="0">
                <a:latin typeface="Georgia" pitchFamily="18" charset="0"/>
              </a:rPr>
              <a:t>anthropometry, </a:t>
            </a:r>
            <a:r>
              <a:rPr lang="en-US" sz="3200" dirty="0" smtClean="0">
                <a:latin typeface="Georgia" pitchFamily="18" charset="0"/>
              </a:rPr>
              <a:t>environmental conditions</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23238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5201424"/>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Process</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Procedure by Ciss</a:t>
            </a:r>
            <a:r>
              <a:rPr lang="en-US" sz="3200" dirty="0">
                <a:latin typeface="Georgia" panose="02040502050405020303" pitchFamily="18" charset="0"/>
              </a:rPr>
              <a:t>é</a:t>
            </a:r>
            <a:r>
              <a:rPr lang="en-US" sz="3200" dirty="0" smtClean="0">
                <a:latin typeface="Georgia" pitchFamily="18" charset="0"/>
              </a:rPr>
              <a:t> &amp; Barrett </a:t>
            </a:r>
            <a:r>
              <a:rPr lang="en-US" sz="3200" dirty="0" smtClean="0">
                <a:latin typeface="Georgia" pitchFamily="18" charset="0"/>
              </a:rPr>
              <a:t>(in progress)</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Normative judgements</a:t>
            </a:r>
          </a:p>
          <a:p>
            <a:pPr marL="914400" lvl="1" indent="-457200">
              <a:spcBef>
                <a:spcPts val="600"/>
              </a:spcBef>
              <a:spcAft>
                <a:spcPts val="600"/>
              </a:spcAft>
              <a:buFont typeface="Arial" panose="020B0604020202020204" pitchFamily="34" charset="0"/>
              <a:buChar char="•"/>
            </a:pPr>
            <a:r>
              <a:rPr lang="en-US" sz="3200" dirty="0">
                <a:latin typeface="Georgia" pitchFamily="18" charset="0"/>
              </a:rPr>
              <a:t>Level – Minimum acceptable standard of ‘adequate well-being</a:t>
            </a:r>
            <a:r>
              <a:rPr lang="en-US" sz="3200" dirty="0" smtClean="0">
                <a:latin typeface="Georgia" pitchFamily="18" charset="0"/>
              </a:rPr>
              <a:t>’ (th</a:t>
            </a:r>
            <a:r>
              <a:rPr lang="en-US" sz="3200" dirty="0" smtClean="0">
                <a:latin typeface="Georgia" pitchFamily="18" charset="0"/>
              </a:rPr>
              <a:t>e outcome)</a:t>
            </a:r>
            <a:r>
              <a:rPr lang="en-US" sz="3200" dirty="0" smtClean="0">
                <a:latin typeface="Georgia" pitchFamily="18" charset="0"/>
              </a:rPr>
              <a:t> </a:t>
            </a:r>
            <a:r>
              <a:rPr lang="en-US" sz="3200" dirty="0">
                <a:latin typeface="Georgia" pitchFamily="18" charset="0"/>
              </a:rPr>
              <a:t>for an individual or household. </a:t>
            </a:r>
            <a:endParaRPr lang="en-US" sz="3200" dirty="0" smtClean="0">
              <a:latin typeface="Georgia" pitchFamily="18" charset="0"/>
            </a:endParaRPr>
          </a:p>
          <a:p>
            <a:pPr marL="914400" lvl="1" indent="-457200">
              <a:spcBef>
                <a:spcPts val="600"/>
              </a:spcBef>
              <a:spcAft>
                <a:spcPts val="600"/>
              </a:spcAft>
              <a:buFont typeface="Arial" panose="020B0604020202020204" pitchFamily="34" charset="0"/>
              <a:buChar char="•"/>
            </a:pPr>
            <a:r>
              <a:rPr lang="en-US" sz="3200" dirty="0" smtClean="0">
                <a:latin typeface="Georgia" pitchFamily="18" charset="0"/>
              </a:rPr>
              <a:t>Probability </a:t>
            </a:r>
            <a:r>
              <a:rPr lang="en-US" sz="3200" dirty="0">
                <a:latin typeface="Georgia" pitchFamily="18" charset="0"/>
              </a:rPr>
              <a:t>– Minimum acceptable likelihood of meeting </a:t>
            </a:r>
            <a:r>
              <a:rPr lang="en-US" sz="3200" dirty="0" smtClean="0">
                <a:latin typeface="Georgia" pitchFamily="18" charset="0"/>
              </a:rPr>
              <a:t>level</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394736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533400" y="1755339"/>
                <a:ext cx="8077200" cy="4082592"/>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Process</a:t>
                </a:r>
              </a:p>
              <a:p>
                <a:pPr marL="457200" lvl="2" indent="-457200">
                  <a:spcBef>
                    <a:spcPts val="600"/>
                  </a:spcBef>
                  <a:spcAft>
                    <a:spcPts val="600"/>
                  </a:spcAft>
                  <a:buFont typeface="Arial" panose="020B0604020202020204" pitchFamily="34" charset="0"/>
                  <a:buChar char="•"/>
                </a:pPr>
                <a:r>
                  <a:rPr lang="en-US" sz="3200" dirty="0" smtClean="0">
                    <a:latin typeface="Georgia" pitchFamily="18" charset="0"/>
                  </a:rPr>
                  <a:t>Individual </a:t>
                </a:r>
                <a:r>
                  <a:rPr lang="en-US" sz="3200" dirty="0">
                    <a:latin typeface="Georgia" pitchFamily="18" charset="0"/>
                  </a:rPr>
                  <a:t>child MUAC ≥ -1 SD by WHO SDs</a:t>
                </a:r>
              </a:p>
              <a:p>
                <a:pPr marL="457200" lvl="2" indent="-457200">
                  <a:spcBef>
                    <a:spcPts val="600"/>
                  </a:spcBef>
                  <a:spcAft>
                    <a:spcPts val="600"/>
                  </a:spcAft>
                  <a:buFont typeface="Arial" panose="020B0604020202020204" pitchFamily="34" charset="0"/>
                  <a:buChar char="•"/>
                </a:pPr>
                <a:r>
                  <a:rPr lang="en-US" sz="3200" dirty="0">
                    <a:latin typeface="Georgia" pitchFamily="18" charset="0"/>
                  </a:rPr>
                  <a:t>HDDS ≥ mean of upper 1/3 of sample (per FANTA III)</a:t>
                </a:r>
              </a:p>
              <a:p>
                <a:pPr marL="457200" lvl="2" indent="-457200">
                  <a:spcBef>
                    <a:spcPts val="600"/>
                  </a:spcBef>
                  <a:spcAft>
                    <a:spcPts val="600"/>
                  </a:spcAft>
                  <a:buFont typeface="Arial" panose="020B0604020202020204" pitchFamily="34" charset="0"/>
                  <a:buChar char="•"/>
                </a:pPr>
                <a:r>
                  <a:rPr lang="en-US" sz="3200" dirty="0" smtClean="0">
                    <a:latin typeface="Georgia" pitchFamily="18" charset="0"/>
                  </a:rPr>
                  <a:t>We </a:t>
                </a:r>
                <a:r>
                  <a:rPr lang="en-US" sz="3200" dirty="0">
                    <a:latin typeface="Georgia" pitchFamily="18" charset="0"/>
                  </a:rPr>
                  <a:t>set </a:t>
                </a:r>
                <a14:m>
                  <m:oMath xmlns:m="http://schemas.openxmlformats.org/officeDocument/2006/math">
                    <m:bar>
                      <m:barPr>
                        <m:ctrlPr>
                          <a:rPr lang="en-US" sz="3200" i="1">
                            <a:latin typeface="Cambria Math"/>
                          </a:rPr>
                        </m:ctrlPr>
                      </m:barPr>
                      <m:e>
                        <m:r>
                          <a:rPr lang="en-US" sz="3200">
                            <a:latin typeface="Cambria Math"/>
                          </a:rPr>
                          <m:t>𝑃</m:t>
                        </m:r>
                      </m:e>
                    </m:bar>
                    <m:r>
                      <a:rPr lang="en-US" sz="3200">
                        <a:latin typeface="Cambria Math"/>
                      </a:rPr>
                      <m:t> ≥0.25</m:t>
                    </m:r>
                  </m:oMath>
                </a14:m>
                <a:r>
                  <a:rPr lang="en-US" sz="3200" dirty="0">
                    <a:latin typeface="Georgia" pitchFamily="18" charset="0"/>
                  </a:rPr>
                  <a:t> but then test alternative </a:t>
                </a:r>
                <a:r>
                  <a:rPr lang="en-US" sz="3200" dirty="0" smtClean="0">
                    <a:latin typeface="Georgia" pitchFamily="18" charset="0"/>
                  </a:rPr>
                  <a:t>levels</a:t>
                </a:r>
                <a:endParaRPr lang="en-US" sz="3200" dirty="0">
                  <a:latin typeface="Georgia"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533400" y="1755339"/>
                <a:ext cx="8077200" cy="4082592"/>
              </a:xfrm>
              <a:prstGeom prst="rect">
                <a:avLst/>
              </a:prstGeom>
              <a:blipFill rotWithShape="1">
                <a:blip r:embed="rId2"/>
                <a:stretch>
                  <a:fillRect l="-2340" t="-2239" r="-1660" b="-4030"/>
                </a:stretch>
              </a:blipFill>
            </p:spPr>
            <p:txBody>
              <a:bodyPr/>
              <a:lstStyle/>
              <a:p>
                <a:r>
                  <a:rPr lang="en-US">
                    <a:noFill/>
                  </a:rPr>
                  <a:t> </a:t>
                </a:r>
              </a:p>
            </p:txBody>
          </p:sp>
        </mc:Fallback>
      </mc:AlternateContent>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506300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5047536"/>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Step 1</a:t>
            </a:r>
          </a:p>
          <a:p>
            <a:pPr>
              <a:spcBef>
                <a:spcPts val="600"/>
              </a:spcBef>
              <a:spcAft>
                <a:spcPts val="600"/>
              </a:spcAft>
            </a:pPr>
            <a:r>
              <a:rPr lang="en-US" sz="3200" dirty="0" smtClean="0">
                <a:latin typeface="Georgia" pitchFamily="18" charset="0"/>
              </a:rPr>
              <a:t>Estimate </a:t>
            </a:r>
            <a:r>
              <a:rPr lang="en-US" sz="3200" dirty="0">
                <a:latin typeface="Georgia" pitchFamily="18" charset="0"/>
              </a:rPr>
              <a:t>the conditional mean MUAC and HDDS equations, conditioned on:</a:t>
            </a:r>
          </a:p>
          <a:p>
            <a:pPr lvl="1" indent="-457200">
              <a:spcBef>
                <a:spcPts val="600"/>
              </a:spcBef>
              <a:spcAft>
                <a:spcPts val="600"/>
              </a:spcAft>
              <a:buFont typeface="Arial" panose="020B0604020202020204" pitchFamily="34" charset="0"/>
              <a:buChar char="•"/>
            </a:pPr>
            <a:r>
              <a:rPr lang="en-US" sz="3200" dirty="0">
                <a:latin typeface="Georgia" pitchFamily="18" charset="0"/>
              </a:rPr>
              <a:t>Lagged well-being (MUAC/HDDS) in cubic polynomial to allow for nonlinear path dynamics</a:t>
            </a:r>
          </a:p>
          <a:p>
            <a:pPr lvl="1" indent="-457200">
              <a:spcBef>
                <a:spcPts val="600"/>
              </a:spcBef>
              <a:spcAft>
                <a:spcPts val="600"/>
              </a:spcAft>
              <a:buFont typeface="Arial" panose="020B0604020202020204" pitchFamily="34" charset="0"/>
              <a:buChar char="•"/>
            </a:pPr>
            <a:r>
              <a:rPr lang="en-US" sz="3200" dirty="0">
                <a:latin typeface="Georgia" pitchFamily="18" charset="0"/>
              </a:rPr>
              <a:t>A range of access indicators – </a:t>
            </a:r>
            <a:r>
              <a:rPr lang="en-US" sz="3200" dirty="0" smtClean="0">
                <a:latin typeface="Georgia" pitchFamily="18" charset="0"/>
              </a:rPr>
              <a:t>wealth (</a:t>
            </a:r>
            <a:r>
              <a:rPr lang="en-US" sz="3200" dirty="0">
                <a:latin typeface="Georgia" pitchFamily="18" charset="0"/>
              </a:rPr>
              <a:t>TLUs), location, demographics, etc. OLS w/robust standard errors. </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537202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2923877"/>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Step 2</a:t>
            </a:r>
          </a:p>
          <a:p>
            <a:pPr>
              <a:spcBef>
                <a:spcPts val="600"/>
              </a:spcBef>
              <a:spcAft>
                <a:spcPts val="600"/>
              </a:spcAft>
            </a:pPr>
            <a:r>
              <a:rPr lang="en-US" sz="3200" dirty="0" smtClean="0">
                <a:latin typeface="Georgia" pitchFamily="18" charset="0"/>
              </a:rPr>
              <a:t>Capture </a:t>
            </a:r>
            <a:r>
              <a:rPr lang="en-US" sz="3200" dirty="0">
                <a:latin typeface="Georgia" pitchFamily="18" charset="0"/>
              </a:rPr>
              <a:t>residuals and estimate conditional variance similarly. </a:t>
            </a:r>
          </a:p>
          <a:p>
            <a:pPr marL="457200" indent="-457200">
              <a:spcBef>
                <a:spcPts val="600"/>
              </a:spcBef>
              <a:spcAft>
                <a:spcPts val="600"/>
              </a:spcAft>
              <a:buFont typeface="Arial" panose="020B0604020202020204" pitchFamily="34" charset="0"/>
              <a:buChar char="•"/>
            </a:pPr>
            <a:r>
              <a:rPr lang="en-US" sz="3200" dirty="0">
                <a:latin typeface="Georgia" pitchFamily="18" charset="0"/>
              </a:rPr>
              <a:t>Assume normality for simplicity in </a:t>
            </a:r>
            <a:r>
              <a:rPr lang="en-US" sz="3200" dirty="0" smtClean="0">
                <a:latin typeface="Georgia" pitchFamily="18" charset="0"/>
              </a:rPr>
              <a:t>illustration</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4066525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p:cNvSpPr txBox="1"/>
              <p:nvPr/>
            </p:nvSpPr>
            <p:spPr>
              <a:xfrm>
                <a:off x="533400" y="1755339"/>
                <a:ext cx="8077200" cy="3275833"/>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Step 3</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Use </a:t>
                </a:r>
                <a:r>
                  <a:rPr lang="en-US" sz="3200" dirty="0">
                    <a:latin typeface="Georgia" pitchFamily="18" charset="0"/>
                  </a:rPr>
                  <a:t>predicted conditional mean and conditional variance to estimate conditional </a:t>
                </a:r>
                <a:r>
                  <a:rPr lang="en-US" sz="3200" dirty="0" err="1">
                    <a:latin typeface="Georgia" pitchFamily="18" charset="0"/>
                  </a:rPr>
                  <a:t>cdf</a:t>
                </a:r>
                <a:r>
                  <a:rPr lang="en-US" sz="3200" dirty="0">
                    <a:latin typeface="Georgia" pitchFamily="18" charset="0"/>
                  </a:rPr>
                  <a:t> for each child (MUAC) or HH (HDDS), categorize as </a:t>
                </a:r>
                <a:r>
                  <a:rPr lang="en-US" sz="3200" dirty="0" smtClean="0">
                    <a:latin typeface="Georgia" pitchFamily="18" charset="0"/>
                  </a:rPr>
                  <a:t>food secure if </a:t>
                </a:r>
                <a14:m>
                  <m:oMath xmlns:m="http://schemas.openxmlformats.org/officeDocument/2006/math">
                    <m:acc>
                      <m:accPr>
                        <m:chr m:val="̂"/>
                        <m:ctrlPr>
                          <a:rPr lang="en-US" sz="3200" i="1">
                            <a:latin typeface="Cambria Math"/>
                          </a:rPr>
                        </m:ctrlPr>
                      </m:accPr>
                      <m:e>
                        <m:r>
                          <a:rPr lang="en-US" sz="3200">
                            <a:latin typeface="Cambria Math"/>
                          </a:rPr>
                          <m:t>𝑃</m:t>
                        </m:r>
                      </m:e>
                    </m:acc>
                    <m:r>
                      <a:rPr lang="en-US" sz="3200">
                        <a:latin typeface="Cambria Math"/>
                      </a:rPr>
                      <m:t>(</m:t>
                    </m:r>
                    <m:r>
                      <a:rPr lang="en-US" sz="3200">
                        <a:latin typeface="Cambria Math"/>
                      </a:rPr>
                      <m:t>𝑌</m:t>
                    </m:r>
                    <m:r>
                      <a:rPr lang="en-US" sz="3200">
                        <a:latin typeface="Cambria Math"/>
                      </a:rPr>
                      <m:t>≥</m:t>
                    </m:r>
                    <m:r>
                      <m:rPr>
                        <m:nor/>
                      </m:rPr>
                      <a:rPr lang="en-US" sz="3200" dirty="0">
                        <a:latin typeface="Georgia" pitchFamily="18" charset="0"/>
                      </a:rPr>
                      <m:t>W</m:t>
                    </m:r>
                    <m:r>
                      <a:rPr lang="en-US" sz="3200">
                        <a:latin typeface="Cambria Math"/>
                      </a:rPr>
                      <m:t>)≥0.25.</m:t>
                    </m:r>
                  </m:oMath>
                </a14:m>
                <a:endParaRPr lang="en-US" sz="3200" dirty="0">
                  <a:latin typeface="Georgia" pitchFamily="18"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533400" y="1755339"/>
                <a:ext cx="8077200" cy="3275833"/>
              </a:xfrm>
              <a:prstGeom prst="rect">
                <a:avLst/>
              </a:prstGeom>
              <a:blipFill rotWithShape="1">
                <a:blip r:embed="rId2"/>
                <a:stretch>
                  <a:fillRect l="-2340" t="-2793" r="-1509"/>
                </a:stretch>
              </a:blipFill>
            </p:spPr>
            <p:txBody>
              <a:bodyPr/>
              <a:lstStyle/>
              <a:p>
                <a:r>
                  <a:rPr lang="en-US">
                    <a:noFill/>
                  </a:rPr>
                  <a:t> </a:t>
                </a:r>
              </a:p>
            </p:txBody>
          </p:sp>
        </mc:Fallback>
      </mc:AlternateContent>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4145622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646331"/>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FGT-type Aggregation</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grpSp>
        <p:nvGrpSpPr>
          <p:cNvPr id="6" name="Group 5"/>
          <p:cNvGrpSpPr/>
          <p:nvPr/>
        </p:nvGrpSpPr>
        <p:grpSpPr>
          <a:xfrm>
            <a:off x="112228" y="2514600"/>
            <a:ext cx="8919544" cy="2773558"/>
            <a:chOff x="133615" y="2839248"/>
            <a:chExt cx="8919544" cy="2773558"/>
          </a:xfrm>
        </p:grpSpPr>
        <p:pic>
          <p:nvPicPr>
            <p:cNvPr id="7" name="Picture 6"/>
            <p:cNvPicPr>
              <a:picLocks noChangeAspect="1"/>
            </p:cNvPicPr>
            <p:nvPr/>
          </p:nvPicPr>
          <p:blipFill>
            <a:blip r:embed="rId3"/>
            <a:stretch>
              <a:fillRect/>
            </a:stretch>
          </p:blipFill>
          <p:spPr>
            <a:xfrm>
              <a:off x="4444911" y="2839248"/>
              <a:ext cx="4608248" cy="2773558"/>
            </a:xfrm>
            <a:prstGeom prst="rect">
              <a:avLst/>
            </a:prstGeom>
          </p:spPr>
        </p:pic>
        <p:pic>
          <p:nvPicPr>
            <p:cNvPr id="8" name="Picture 7"/>
            <p:cNvPicPr>
              <a:picLocks noChangeAspect="1"/>
            </p:cNvPicPr>
            <p:nvPr/>
          </p:nvPicPr>
          <p:blipFill>
            <a:blip r:embed="rId4"/>
            <a:stretch>
              <a:fillRect/>
            </a:stretch>
          </p:blipFill>
          <p:spPr>
            <a:xfrm>
              <a:off x="133615" y="2849758"/>
              <a:ext cx="4590786" cy="2763048"/>
            </a:xfrm>
            <a:prstGeom prst="rect">
              <a:avLst/>
            </a:prstGeom>
          </p:spPr>
        </p:pic>
      </p:grpSp>
    </p:spTree>
    <p:extLst>
      <p:ext uri="{BB962C8B-B14F-4D97-AF65-F5344CB8AC3E}">
        <p14:creationId xmlns:p14="http://schemas.microsoft.com/office/powerpoint/2010/main" val="3176696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4708981"/>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Takeaways &amp; Next Steps</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Measurement is important</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Must respect the definition</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Development Resilience Approach may hold promise wrt meeting axioms</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Need to improve </a:t>
            </a:r>
            <a:r>
              <a:rPr lang="en-US" sz="3200" dirty="0">
                <a:latin typeface="Georgia" pitchFamily="18" charset="0"/>
              </a:rPr>
              <a:t>data availability (Headey &amp; Barrett PNAS </a:t>
            </a:r>
            <a:r>
              <a:rPr lang="en-US" sz="3200" dirty="0" smtClean="0">
                <a:latin typeface="Georgia" pitchFamily="18" charset="0"/>
              </a:rPr>
              <a:t>2015 on </a:t>
            </a:r>
            <a:r>
              <a:rPr lang="en-US" sz="3200" dirty="0">
                <a:latin typeface="Georgia" pitchFamily="18" charset="0"/>
              </a:rPr>
              <a:t>sentinel </a:t>
            </a:r>
            <a:r>
              <a:rPr lang="en-US" sz="3200" dirty="0" smtClean="0">
                <a:latin typeface="Georgia" pitchFamily="18" charset="0"/>
              </a:rPr>
              <a:t>sites)</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324512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3400" y="3387566"/>
            <a:ext cx="8077200" cy="1231106"/>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3200" dirty="0" smtClean="0">
                <a:latin typeface="Georgia" pitchFamily="18" charset="0"/>
              </a:rPr>
              <a:t>Email – jdc358@cornell.edu</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Twitter – @</a:t>
            </a:r>
            <a:r>
              <a:rPr lang="en-US" sz="3200" dirty="0" err="1" smtClean="0">
                <a:latin typeface="Georgia" pitchFamily="18" charset="0"/>
              </a:rPr>
              <a:t>jenncisse</a:t>
            </a:r>
            <a:endParaRPr lang="en-US" sz="3200" dirty="0">
              <a:latin typeface="Georgia" pitchFamily="18" charset="0"/>
            </a:endParaRPr>
          </a:p>
        </p:txBody>
      </p:sp>
      <p:sp>
        <p:nvSpPr>
          <p:cNvPr id="3" name="TextBox 2"/>
          <p:cNvSpPr txBox="1"/>
          <p:nvPr/>
        </p:nvSpPr>
        <p:spPr>
          <a:xfrm>
            <a:off x="533400" y="2209800"/>
            <a:ext cx="8077200" cy="707886"/>
          </a:xfrm>
          <a:prstGeom prst="rect">
            <a:avLst/>
          </a:prstGeom>
          <a:noFill/>
        </p:spPr>
        <p:txBody>
          <a:bodyPr wrap="square" rtlCol="0">
            <a:spAutoFit/>
          </a:bodyPr>
          <a:lstStyle/>
          <a:p>
            <a:pPr algn="ctr">
              <a:spcBef>
                <a:spcPts val="1800"/>
              </a:spcBef>
              <a:spcAft>
                <a:spcPts val="600"/>
              </a:spcAft>
            </a:pPr>
            <a:r>
              <a:rPr lang="en-US" sz="4000" b="1" dirty="0" smtClean="0">
                <a:latin typeface="Georgia" pitchFamily="18" charset="0"/>
              </a:rPr>
              <a:t>Thank You!</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4138679"/>
            <a:ext cx="609600" cy="495045"/>
          </a:xfrm>
          <a:prstGeom prst="rect">
            <a:avLst/>
          </a:prstGeom>
        </p:spPr>
      </p:pic>
    </p:spTree>
    <p:extLst>
      <p:ext uri="{BB962C8B-B14F-4D97-AF65-F5344CB8AC3E}">
        <p14:creationId xmlns:p14="http://schemas.microsoft.com/office/powerpoint/2010/main" val="747771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4739759"/>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Moments-based</a:t>
            </a:r>
          </a:p>
          <a:p>
            <a:pPr marL="45720" indent="0">
              <a:buNone/>
            </a:pPr>
            <a:r>
              <a:rPr lang="en-US" sz="3200" dirty="0">
                <a:latin typeface="Garamond" panose="02020404030301010803" pitchFamily="18" charset="0"/>
                <a:cs typeface="Franklin Gothic Book (Body)"/>
              </a:rPr>
              <a:t>Describe stochastic well-being dynamics (in reduced form) with moment functions:</a:t>
            </a:r>
          </a:p>
          <a:p>
            <a:pPr marL="114300" indent="0" algn="ctr">
              <a:spcAft>
                <a:spcPts val="600"/>
              </a:spcAft>
              <a:buNone/>
            </a:pPr>
            <a:r>
              <a:rPr lang="en-US" sz="3200" i="1" dirty="0" err="1">
                <a:latin typeface="Garamond" panose="02020404030301010803" pitchFamily="18" charset="0"/>
                <a:cs typeface="Franklin Gothic Book (Body)"/>
              </a:rPr>
              <a:t>m</a:t>
            </a:r>
            <a:r>
              <a:rPr lang="en-US" sz="3200" i="1" baseline="30000" dirty="0" err="1">
                <a:latin typeface="Garamond" panose="02020404030301010803" pitchFamily="18" charset="0"/>
                <a:cs typeface="Franklin Gothic Book (Body)"/>
              </a:rPr>
              <a:t>k</a:t>
            </a:r>
            <a:r>
              <a:rPr lang="en-US" sz="3200" i="1" dirty="0">
                <a:latin typeface="Garamond" panose="02020404030301010803" pitchFamily="18" charset="0"/>
                <a:cs typeface="Franklin Gothic Book (Body)"/>
              </a:rPr>
              <a:t>(</a:t>
            </a:r>
            <a:r>
              <a:rPr lang="en-US" sz="3200" i="1" dirty="0" err="1">
                <a:latin typeface="Garamond" panose="02020404030301010803" pitchFamily="18" charset="0"/>
                <a:cs typeface="Franklin Gothic Book (Body)"/>
              </a:rPr>
              <a:t>W</a:t>
            </a:r>
            <a:r>
              <a:rPr lang="en-US" sz="3200" i="1" baseline="-25000" dirty="0" err="1">
                <a:latin typeface="Garamond" panose="02020404030301010803" pitchFamily="18" charset="0"/>
                <a:cs typeface="Franklin Gothic Book (Body)"/>
              </a:rPr>
              <a:t>t+s</a:t>
            </a:r>
            <a:r>
              <a:rPr lang="en-US" sz="3200" i="1" dirty="0">
                <a:latin typeface="Garamond" panose="02020404030301010803" pitchFamily="18" charset="0"/>
                <a:cs typeface="Franklin Gothic Book (Body)"/>
              </a:rPr>
              <a:t> | </a:t>
            </a:r>
            <a:r>
              <a:rPr lang="en-US" sz="3200" i="1" dirty="0" err="1">
                <a:latin typeface="Garamond" panose="02020404030301010803" pitchFamily="18" charset="0"/>
                <a:cs typeface="Franklin Gothic Book (Body)"/>
              </a:rPr>
              <a:t>W</a:t>
            </a:r>
            <a:r>
              <a:rPr lang="en-US" sz="3200" i="1" baseline="-25000" dirty="0" err="1">
                <a:latin typeface="Garamond" panose="02020404030301010803" pitchFamily="18" charset="0"/>
                <a:cs typeface="Franklin Gothic Book (Body)"/>
              </a:rPr>
              <a:t>t</a:t>
            </a:r>
            <a:r>
              <a:rPr lang="en-US" sz="3200" i="1" dirty="0">
                <a:latin typeface="Garamond" panose="02020404030301010803" pitchFamily="18" charset="0"/>
                <a:cs typeface="Franklin Gothic Book (Body)"/>
              </a:rPr>
              <a:t>, </a:t>
            </a:r>
            <a:r>
              <a:rPr lang="en-US" sz="3200" i="1" dirty="0" err="1">
                <a:latin typeface="Garamond" panose="02020404030301010803" pitchFamily="18" charset="0"/>
                <a:cs typeface="Franklin Gothic Book (Body)"/>
              </a:rPr>
              <a:t>X</a:t>
            </a:r>
            <a:r>
              <a:rPr lang="en-US" sz="3200" i="1" baseline="-25000" dirty="0" err="1">
                <a:latin typeface="Garamond" panose="02020404030301010803" pitchFamily="18" charset="0"/>
                <a:cs typeface="Franklin Gothic Book (Body)"/>
              </a:rPr>
              <a:t>t</a:t>
            </a:r>
            <a:r>
              <a:rPr lang="en-US" sz="3200" i="1" dirty="0">
                <a:latin typeface="Garamond" panose="02020404030301010803" pitchFamily="18" charset="0"/>
                <a:cs typeface="Franklin Gothic Book (Body)"/>
              </a:rPr>
              <a:t>, </a:t>
            </a:r>
            <a:r>
              <a:rPr lang="en-US" sz="3200" i="1" dirty="0" err="1">
                <a:latin typeface="Garamond" panose="02020404030301010803" pitchFamily="18" charset="0"/>
                <a:cs typeface="Franklin Gothic Book (Body)"/>
              </a:rPr>
              <a:t>ε</a:t>
            </a:r>
            <a:r>
              <a:rPr lang="en-US" sz="3200" i="1" baseline="-25000" dirty="0" err="1">
                <a:latin typeface="Garamond" panose="02020404030301010803" pitchFamily="18" charset="0"/>
                <a:cs typeface="Franklin Gothic Book (Body)"/>
              </a:rPr>
              <a:t>t</a:t>
            </a:r>
            <a:r>
              <a:rPr lang="en-US" sz="3200" i="1" dirty="0">
                <a:latin typeface="Garamond" panose="02020404030301010803" pitchFamily="18" charset="0"/>
                <a:cs typeface="Franklin Gothic Book (Body)"/>
              </a:rPr>
              <a:t>)</a:t>
            </a:r>
            <a:endParaRPr lang="en-US" sz="3200" dirty="0">
              <a:latin typeface="Garamond" panose="02020404030301010803" pitchFamily="18" charset="0"/>
              <a:cs typeface="Franklin Gothic Book (Body)"/>
            </a:endParaRPr>
          </a:p>
          <a:p>
            <a:pPr marL="114300" indent="0">
              <a:buNone/>
            </a:pPr>
            <a:r>
              <a:rPr lang="en-US" sz="3200" dirty="0">
                <a:latin typeface="Garamond" panose="02020404030301010803" pitchFamily="18" charset="0"/>
                <a:cs typeface="Franklin Gothic Book (Body)"/>
              </a:rPr>
              <a:t>  where </a:t>
            </a:r>
            <a:r>
              <a:rPr lang="en-US" sz="3200" i="1" dirty="0" err="1">
                <a:latin typeface="Garamond" panose="02020404030301010803" pitchFamily="18" charset="0"/>
                <a:cs typeface="Franklin Gothic Book (Body)"/>
              </a:rPr>
              <a:t>m</a:t>
            </a:r>
            <a:r>
              <a:rPr lang="en-US" sz="3200" i="1" baseline="30000" dirty="0" err="1">
                <a:latin typeface="Garamond" panose="02020404030301010803" pitchFamily="18" charset="0"/>
                <a:cs typeface="Franklin Gothic Book (Body)"/>
              </a:rPr>
              <a:t>k</a:t>
            </a:r>
            <a:r>
              <a:rPr lang="en-US" sz="3200" dirty="0">
                <a:latin typeface="Garamond" panose="02020404030301010803" pitchFamily="18" charset="0"/>
                <a:cs typeface="Franklin Gothic Book (Body)"/>
              </a:rPr>
              <a:t> represents the </a:t>
            </a:r>
            <a:r>
              <a:rPr lang="en-US" sz="3200" i="1" dirty="0">
                <a:latin typeface="Garamond" panose="02020404030301010803" pitchFamily="18" charset="0"/>
                <a:cs typeface="Franklin Gothic Book (Body)"/>
              </a:rPr>
              <a:t>k</a:t>
            </a:r>
            <a:r>
              <a:rPr lang="en-US" sz="3200" baseline="30000" dirty="0">
                <a:latin typeface="Garamond" panose="02020404030301010803" pitchFamily="18" charset="0"/>
                <a:cs typeface="Franklin Gothic Book (Body)"/>
              </a:rPr>
              <a:t>th</a:t>
            </a:r>
            <a:r>
              <a:rPr lang="en-US" sz="3200" dirty="0">
                <a:latin typeface="Garamond" panose="02020404030301010803" pitchFamily="18" charset="0"/>
                <a:cs typeface="Franklin Gothic Book (Body)"/>
              </a:rPr>
              <a:t> moment (e.g., mean (</a:t>
            </a:r>
            <a:r>
              <a:rPr lang="en-US" sz="3200" i="1" dirty="0">
                <a:latin typeface="Garamond" panose="02020404030301010803" pitchFamily="18" charset="0"/>
                <a:cs typeface="Franklin Gothic Book (Body)"/>
              </a:rPr>
              <a:t>k</a:t>
            </a:r>
            <a:r>
              <a:rPr lang="en-US" sz="3200" dirty="0">
                <a:latin typeface="Garamond" panose="02020404030301010803" pitchFamily="18" charset="0"/>
                <a:cs typeface="Franklin Gothic Book (Body)"/>
              </a:rPr>
              <a:t>=1), variance (</a:t>
            </a:r>
            <a:r>
              <a:rPr lang="en-US" sz="3200" i="1" dirty="0">
                <a:latin typeface="Garamond" panose="02020404030301010803" pitchFamily="18" charset="0"/>
                <a:cs typeface="Franklin Gothic Book (Body)"/>
              </a:rPr>
              <a:t>k</a:t>
            </a:r>
            <a:r>
              <a:rPr lang="en-US" sz="3200" dirty="0">
                <a:latin typeface="Garamond" panose="02020404030301010803" pitchFamily="18" charset="0"/>
                <a:cs typeface="Franklin Gothic Book (Body)"/>
              </a:rPr>
              <a:t>=2), etc.)</a:t>
            </a:r>
          </a:p>
          <a:p>
            <a:pPr marL="114300" indent="0">
              <a:buNone/>
            </a:pPr>
            <a:r>
              <a:rPr lang="en-US" sz="3200" i="1" dirty="0" err="1" smtClean="0">
                <a:latin typeface="Garamond" panose="02020404030301010803" pitchFamily="18" charset="0"/>
                <a:cs typeface="Franklin Gothic Book (Body)"/>
              </a:rPr>
              <a:t>W</a:t>
            </a:r>
            <a:r>
              <a:rPr lang="en-US" sz="3200" i="1" baseline="-25000" dirty="0" err="1" smtClean="0">
                <a:latin typeface="Garamond" panose="02020404030301010803" pitchFamily="18" charset="0"/>
                <a:cs typeface="Franklin Gothic Book (Body)"/>
              </a:rPr>
              <a:t>t</a:t>
            </a:r>
            <a:r>
              <a:rPr lang="en-US" sz="3200" dirty="0" smtClean="0">
                <a:latin typeface="Garamond" panose="02020404030301010803" pitchFamily="18" charset="0"/>
                <a:cs typeface="Franklin Gothic Book (Body)"/>
              </a:rPr>
              <a:t> </a:t>
            </a:r>
            <a:r>
              <a:rPr lang="en-US" sz="3200" dirty="0">
                <a:latin typeface="Garamond" panose="02020404030301010803" pitchFamily="18" charset="0"/>
                <a:cs typeface="Franklin Gothic Book (Body)"/>
              </a:rPr>
              <a:t>is well-being at time t</a:t>
            </a:r>
          </a:p>
          <a:p>
            <a:pPr marL="114300" indent="0">
              <a:buNone/>
            </a:pPr>
            <a:r>
              <a:rPr lang="en-US" sz="3200" i="1" dirty="0" err="1" smtClean="0">
                <a:latin typeface="Garamond" panose="02020404030301010803" pitchFamily="18" charset="0"/>
                <a:cs typeface="Franklin Gothic Book (Body)"/>
              </a:rPr>
              <a:t>X</a:t>
            </a:r>
            <a:r>
              <a:rPr lang="en-US" sz="3200" i="1" baseline="-25000" dirty="0" err="1" smtClean="0">
                <a:latin typeface="Garamond" panose="02020404030301010803" pitchFamily="18" charset="0"/>
                <a:cs typeface="Franklin Gothic Book (Body)"/>
              </a:rPr>
              <a:t>t</a:t>
            </a:r>
            <a:r>
              <a:rPr lang="en-US" sz="3200" dirty="0" smtClean="0">
                <a:latin typeface="Garamond" panose="02020404030301010803" pitchFamily="18" charset="0"/>
                <a:cs typeface="Franklin Gothic Book (Body)"/>
              </a:rPr>
              <a:t> </a:t>
            </a:r>
            <a:r>
              <a:rPr lang="en-US" sz="3200" dirty="0">
                <a:latin typeface="Garamond" panose="02020404030301010803" pitchFamily="18" charset="0"/>
                <a:cs typeface="Franklin Gothic Book (Body)"/>
              </a:rPr>
              <a:t>is vector of conditioning variables at time t</a:t>
            </a:r>
          </a:p>
          <a:p>
            <a:pPr marL="114300" indent="0">
              <a:buNone/>
            </a:pPr>
            <a:r>
              <a:rPr lang="en-US" sz="3200" i="1" dirty="0" err="1" smtClean="0">
                <a:latin typeface="Garamond" panose="02020404030301010803" pitchFamily="18" charset="0"/>
                <a:cs typeface="Franklin Gothic Book (Body)"/>
              </a:rPr>
              <a:t>ε</a:t>
            </a:r>
            <a:r>
              <a:rPr lang="en-US" sz="3200" i="1" baseline="-25000" dirty="0" err="1" smtClean="0">
                <a:latin typeface="Garamond" panose="02020404030301010803" pitchFamily="18" charset="0"/>
                <a:cs typeface="Franklin Gothic Book (Body)"/>
              </a:rPr>
              <a:t>t</a:t>
            </a:r>
            <a:r>
              <a:rPr lang="en-US" sz="3200" i="1" baseline="-25000" dirty="0" smtClean="0">
                <a:latin typeface="Garamond" panose="02020404030301010803" pitchFamily="18" charset="0"/>
                <a:cs typeface="Franklin Gothic Book (Body)"/>
              </a:rPr>
              <a:t> </a:t>
            </a:r>
            <a:r>
              <a:rPr lang="en-US" sz="3200" dirty="0" smtClean="0">
                <a:latin typeface="Garamond" panose="02020404030301010803" pitchFamily="18" charset="0"/>
                <a:cs typeface="Franklin Gothic Book (Body)"/>
              </a:rPr>
              <a:t> </a:t>
            </a:r>
            <a:r>
              <a:rPr lang="en-US" sz="3200" dirty="0">
                <a:latin typeface="Garamond" panose="02020404030301010803" pitchFamily="18" charset="0"/>
                <a:cs typeface="Franklin Gothic Book (Body)"/>
              </a:rPr>
              <a:t>is an exogenous disturbance (scalar or vector</a:t>
            </a:r>
            <a:r>
              <a:rPr lang="en-US" sz="3200" dirty="0" smtClean="0">
                <a:latin typeface="Garamond" panose="02020404030301010803" pitchFamily="18" charset="0"/>
                <a:cs typeface="Franklin Gothic Book (Body)"/>
              </a:rPr>
              <a:t>)</a:t>
            </a:r>
            <a:endParaRPr lang="en-US" sz="3200" dirty="0">
              <a:latin typeface="Garamond" panose="02020404030301010803"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2" name="TextBox 1"/>
          <p:cNvSpPr txBox="1"/>
          <p:nvPr/>
        </p:nvSpPr>
        <p:spPr>
          <a:xfrm>
            <a:off x="7543800" y="1335437"/>
            <a:ext cx="1600200" cy="369332"/>
          </a:xfrm>
          <a:prstGeom prst="rect">
            <a:avLst/>
          </a:prstGeom>
          <a:noFill/>
        </p:spPr>
        <p:txBody>
          <a:bodyPr wrap="square" rtlCol="0">
            <a:spAutoFit/>
          </a:bodyPr>
          <a:lstStyle/>
          <a:p>
            <a:r>
              <a:rPr lang="en-US" dirty="0" smtClean="0">
                <a:hlinkClick r:id="rId3" action="ppaction://hlinksldjump"/>
              </a:rPr>
              <a:t>return</a:t>
            </a:r>
            <a:endParaRPr lang="en-US" dirty="0"/>
          </a:p>
        </p:txBody>
      </p:sp>
    </p:spTree>
    <p:extLst>
      <p:ext uri="{BB962C8B-B14F-4D97-AF65-F5344CB8AC3E}">
        <p14:creationId xmlns:p14="http://schemas.microsoft.com/office/powerpoint/2010/main" val="380764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7" name="TextBox 6"/>
          <p:cNvSpPr txBox="1"/>
          <p:nvPr/>
        </p:nvSpPr>
        <p:spPr>
          <a:xfrm>
            <a:off x="533400" y="1755339"/>
            <a:ext cx="8077200" cy="3724096"/>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Motivation</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Food security matters</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Measurement matters</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Difficult to measure something intrinsically unobservable</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Must be based on agreed-upon definition</a:t>
            </a:r>
          </a:p>
        </p:txBody>
      </p:sp>
    </p:spTree>
    <p:extLst>
      <p:ext uri="{BB962C8B-B14F-4D97-AF65-F5344CB8AC3E}">
        <p14:creationId xmlns:p14="http://schemas.microsoft.com/office/powerpoint/2010/main" val="194341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4185761"/>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Definition</a:t>
            </a: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all people at all times have physical, social, and economic access to sufficient, safe and nutritious food that meet their dietary needs and food preferences for an active and healthy life</a:t>
            </a:r>
            <a:r>
              <a:rPr lang="en-US" sz="3200" i="1" dirty="0" smtClean="0">
                <a:latin typeface="Georgia" pitchFamily="18" charset="0"/>
              </a:rPr>
              <a:t>.”</a:t>
            </a:r>
          </a:p>
          <a:p>
            <a:pPr>
              <a:spcBef>
                <a:spcPts val="600"/>
              </a:spcBef>
              <a:spcAft>
                <a:spcPts val="600"/>
              </a:spcAft>
            </a:pPr>
            <a:endParaRPr lang="en-US" sz="1600" i="1" dirty="0">
              <a:latin typeface="Georgia" pitchFamily="18" charset="0"/>
            </a:endParaRPr>
          </a:p>
          <a:p>
            <a:pPr algn="r">
              <a:spcBef>
                <a:spcPts val="600"/>
              </a:spcBef>
              <a:spcAft>
                <a:spcPts val="600"/>
              </a:spcAft>
            </a:pPr>
            <a:r>
              <a:rPr lang="en-US" sz="2400" dirty="0" smtClean="0">
                <a:latin typeface="Georgia" pitchFamily="18" charset="0"/>
              </a:rPr>
              <a:t> - World </a:t>
            </a:r>
            <a:r>
              <a:rPr lang="en-US" sz="2400" dirty="0">
                <a:latin typeface="Georgia" pitchFamily="18" charset="0"/>
              </a:rPr>
              <a:t>Food </a:t>
            </a:r>
            <a:r>
              <a:rPr lang="en-US" sz="2400" dirty="0" smtClean="0">
                <a:latin typeface="Georgia" pitchFamily="18" charset="0"/>
              </a:rPr>
              <a:t>Summit, 1996</a:t>
            </a:r>
            <a:endParaRPr lang="en-US" sz="2400" dirty="0">
              <a:latin typeface="Georgia" pitchFamily="18" charset="0"/>
            </a:endParaRPr>
          </a:p>
        </p:txBody>
      </p:sp>
    </p:spTree>
    <p:extLst>
      <p:ext uri="{BB962C8B-B14F-4D97-AF65-F5344CB8AC3E}">
        <p14:creationId xmlns:p14="http://schemas.microsoft.com/office/powerpoint/2010/main" val="3727843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4770537"/>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Decades </a:t>
            </a:r>
            <a:r>
              <a:rPr lang="en-US" sz="3600" b="1" dirty="0">
                <a:latin typeface="Georgia" pitchFamily="18" charset="0"/>
              </a:rPr>
              <a:t>of grappling with </a:t>
            </a:r>
            <a:r>
              <a:rPr lang="en-US" sz="3600" b="1" dirty="0" smtClean="0">
                <a:latin typeface="Georgia" pitchFamily="18" charset="0"/>
              </a:rPr>
              <a:t>measurement</a:t>
            </a: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Different </a:t>
            </a:r>
            <a:r>
              <a:rPr lang="en-US" sz="3200" dirty="0">
                <a:latin typeface="Georgia" pitchFamily="18" charset="0"/>
              </a:rPr>
              <a:t>metrics have different </a:t>
            </a:r>
            <a:r>
              <a:rPr lang="en-US" sz="3200" dirty="0" smtClean="0">
                <a:latin typeface="Georgia" pitchFamily="18" charset="0"/>
              </a:rPr>
              <a:t>goals</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Reflect 1 or </a:t>
            </a:r>
            <a:r>
              <a:rPr lang="en-US" sz="3200" dirty="0">
                <a:latin typeface="Georgia" pitchFamily="18" charset="0"/>
              </a:rPr>
              <a:t>more observable </a:t>
            </a:r>
            <a:r>
              <a:rPr lang="en-US" sz="3200" dirty="0" smtClean="0">
                <a:latin typeface="Georgia" pitchFamily="18" charset="0"/>
              </a:rPr>
              <a:t>dimensions</a:t>
            </a:r>
            <a:endParaRPr lang="en-US" sz="3200" dirty="0">
              <a:latin typeface="Georgia" pitchFamily="18" charset="0"/>
            </a:endParaRPr>
          </a:p>
          <a:p>
            <a:pPr marL="457200" indent="-457200">
              <a:spcBef>
                <a:spcPts val="600"/>
              </a:spcBef>
              <a:spcAft>
                <a:spcPts val="600"/>
              </a:spcAft>
              <a:buFont typeface="Arial" panose="020B0604020202020204" pitchFamily="34" charset="0"/>
              <a:buChar char="•"/>
            </a:pPr>
            <a:r>
              <a:rPr lang="en-US" sz="3200" dirty="0" smtClean="0">
                <a:latin typeface="Georgia" pitchFamily="18" charset="0"/>
              </a:rPr>
              <a:t>Combine </a:t>
            </a:r>
            <a:r>
              <a:rPr lang="en-US" sz="3200" dirty="0">
                <a:latin typeface="Georgia" pitchFamily="18" charset="0"/>
              </a:rPr>
              <a:t>dimensions using indices </a:t>
            </a:r>
            <a:endParaRPr lang="en-US" sz="3200" dirty="0" smtClean="0">
              <a:latin typeface="Georgia" pitchFamily="18" charset="0"/>
            </a:endParaRPr>
          </a:p>
          <a:p>
            <a:pPr marL="457200" indent="-457200">
              <a:spcBef>
                <a:spcPts val="600"/>
              </a:spcBef>
              <a:spcAft>
                <a:spcPts val="600"/>
              </a:spcAft>
              <a:buFont typeface="Wingdings" panose="05000000000000000000" pitchFamily="2" charset="2"/>
              <a:buChar char="Ø"/>
            </a:pPr>
            <a:r>
              <a:rPr lang="en-US" sz="3200" dirty="0" smtClean="0">
                <a:latin typeface="Georgia" pitchFamily="18" charset="0"/>
              </a:rPr>
              <a:t>No </a:t>
            </a:r>
            <a:r>
              <a:rPr lang="en-US" sz="3200" dirty="0">
                <a:latin typeface="Georgia" pitchFamily="18" charset="0"/>
              </a:rPr>
              <a:t>existing measure well captures “food insecurity” per internationally agreed </a:t>
            </a:r>
            <a:r>
              <a:rPr lang="en-US" sz="3200" dirty="0" smtClean="0">
                <a:latin typeface="Georgia" pitchFamily="18" charset="0"/>
              </a:rPr>
              <a:t>definition</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603569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all people at all times have physical, social, and economic access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167932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t>
            </a:r>
            <a:r>
              <a:rPr lang="en-US" sz="3200" i="1" u="sng" dirty="0">
                <a:latin typeface="Georgia" pitchFamily="18" charset="0"/>
              </a:rPr>
              <a:t>all people</a:t>
            </a:r>
            <a:r>
              <a:rPr lang="en-US" sz="3200" i="1" dirty="0">
                <a:latin typeface="Georgia" pitchFamily="18" charset="0"/>
              </a:rPr>
              <a:t> at all times have physical, social, and economic access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3080175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533400" y="1755339"/>
            <a:ext cx="8077200" cy="3262432"/>
          </a:xfrm>
          <a:prstGeom prst="rect">
            <a:avLst/>
          </a:prstGeom>
          <a:noFill/>
        </p:spPr>
        <p:txBody>
          <a:bodyPr wrap="square" rtlCol="0">
            <a:spAutoFit/>
          </a:bodyPr>
          <a:lstStyle/>
          <a:p>
            <a:pPr>
              <a:spcBef>
                <a:spcPts val="1800"/>
              </a:spcBef>
              <a:spcAft>
                <a:spcPts val="600"/>
              </a:spcAft>
            </a:pPr>
            <a:endParaRPr lang="en-US" sz="3600" b="1" dirty="0" smtClean="0">
              <a:latin typeface="Georgia" pitchFamily="18" charset="0"/>
            </a:endParaRPr>
          </a:p>
          <a:p>
            <a:pPr>
              <a:spcBef>
                <a:spcPts val="600"/>
              </a:spcBef>
              <a:spcAft>
                <a:spcPts val="600"/>
              </a:spcAft>
            </a:pPr>
            <a:r>
              <a:rPr lang="en-US" sz="3200" i="1" dirty="0" smtClean="0">
                <a:latin typeface="Georgia" pitchFamily="18" charset="0"/>
              </a:rPr>
              <a:t>“</a:t>
            </a:r>
            <a:r>
              <a:rPr lang="en-US" sz="3200" i="1" dirty="0">
                <a:latin typeface="Georgia" pitchFamily="18" charset="0"/>
              </a:rPr>
              <a:t>Food security exists when </a:t>
            </a:r>
            <a:r>
              <a:rPr lang="en-US" sz="3200" i="1" u="sng" dirty="0">
                <a:latin typeface="Georgia" pitchFamily="18" charset="0"/>
              </a:rPr>
              <a:t>all people</a:t>
            </a:r>
            <a:r>
              <a:rPr lang="en-US" sz="3200" i="1" dirty="0">
                <a:latin typeface="Georgia" pitchFamily="18" charset="0"/>
              </a:rPr>
              <a:t> </a:t>
            </a:r>
            <a:r>
              <a:rPr lang="en-US" sz="3200" i="1" u="sng" dirty="0">
                <a:latin typeface="Georgia" pitchFamily="18" charset="0"/>
              </a:rPr>
              <a:t>at all times</a:t>
            </a:r>
            <a:r>
              <a:rPr lang="en-US" sz="3200" i="1" dirty="0">
                <a:latin typeface="Georgia" pitchFamily="18" charset="0"/>
              </a:rPr>
              <a:t> have physical, social, and economic access to </a:t>
            </a:r>
            <a:r>
              <a:rPr lang="en-US" sz="3200" i="1" dirty="0">
                <a:solidFill>
                  <a:srgbClr val="FF0000"/>
                </a:solidFill>
                <a:latin typeface="Georgia" pitchFamily="18" charset="0"/>
              </a:rPr>
              <a:t>sufficient, safe and nutritious food </a:t>
            </a:r>
            <a:r>
              <a:rPr lang="en-US" sz="3200" i="1" dirty="0">
                <a:latin typeface="Georgia" pitchFamily="18" charset="0"/>
              </a:rPr>
              <a:t>that meet their dietary needs and food preferences for an active and healthy life</a:t>
            </a:r>
            <a:r>
              <a:rPr lang="en-US" sz="3200" i="1" dirty="0" smtClean="0">
                <a:latin typeface="Georgia" pitchFamily="18" charset="0"/>
              </a:rPr>
              <a:t>.”</a:t>
            </a:r>
          </a:p>
        </p:txBody>
      </p:sp>
    </p:spTree>
    <p:extLst>
      <p:ext uri="{BB962C8B-B14F-4D97-AF65-F5344CB8AC3E}">
        <p14:creationId xmlns:p14="http://schemas.microsoft.com/office/powerpoint/2010/main" val="819721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755339"/>
            <a:ext cx="8077200" cy="3908762"/>
          </a:xfrm>
          <a:prstGeom prst="rect">
            <a:avLst/>
          </a:prstGeom>
          <a:noFill/>
        </p:spPr>
        <p:txBody>
          <a:bodyPr wrap="square" rtlCol="0">
            <a:spAutoFit/>
          </a:bodyPr>
          <a:lstStyle/>
          <a:p>
            <a:pPr>
              <a:spcBef>
                <a:spcPts val="1800"/>
              </a:spcBef>
              <a:spcAft>
                <a:spcPts val="600"/>
              </a:spcAft>
            </a:pPr>
            <a:r>
              <a:rPr lang="en-US" sz="3600" b="1" dirty="0" smtClean="0">
                <a:latin typeface="Georgia" pitchFamily="18" charset="0"/>
              </a:rPr>
              <a:t>FS Measurement Axioms</a:t>
            </a:r>
          </a:p>
          <a:p>
            <a:pPr marL="514350" indent="-514350">
              <a:spcBef>
                <a:spcPts val="600"/>
              </a:spcBef>
              <a:spcAft>
                <a:spcPts val="600"/>
              </a:spcAft>
              <a:buFont typeface="+mj-lt"/>
              <a:buAutoNum type="arabicPeriod"/>
            </a:pPr>
            <a:r>
              <a:rPr lang="en-US" sz="3200" dirty="0">
                <a:latin typeface="Georgia" pitchFamily="18" charset="0"/>
              </a:rPr>
              <a:t>“all people” – the </a:t>
            </a:r>
            <a:r>
              <a:rPr lang="en-US" sz="3200" b="1" i="1" dirty="0">
                <a:latin typeface="Georgia" pitchFamily="18" charset="0"/>
              </a:rPr>
              <a:t>scale axiom</a:t>
            </a:r>
            <a:r>
              <a:rPr lang="en-US" sz="3200" i="1" dirty="0">
                <a:latin typeface="Georgia" pitchFamily="18" charset="0"/>
              </a:rPr>
              <a:t> </a:t>
            </a:r>
            <a:r>
              <a:rPr lang="en-US" sz="3200" dirty="0">
                <a:latin typeface="Georgia" pitchFamily="18" charset="0"/>
              </a:rPr>
              <a:t>(address both individuals and groups at various scales of aggregation)</a:t>
            </a:r>
          </a:p>
          <a:p>
            <a:pPr marL="514350" indent="-514350">
              <a:spcBef>
                <a:spcPts val="600"/>
              </a:spcBef>
              <a:spcAft>
                <a:spcPts val="600"/>
              </a:spcAft>
              <a:buFont typeface="+mj-lt"/>
              <a:buAutoNum type="arabicPeriod"/>
            </a:pPr>
            <a:r>
              <a:rPr lang="en-US" sz="3200" dirty="0">
                <a:latin typeface="Georgia" pitchFamily="18" charset="0"/>
              </a:rPr>
              <a:t>“at all times” – the </a:t>
            </a:r>
            <a:r>
              <a:rPr lang="en-US" sz="3200" b="1" i="1" dirty="0">
                <a:latin typeface="Georgia" pitchFamily="18" charset="0"/>
              </a:rPr>
              <a:t>time axiom </a:t>
            </a:r>
            <a:r>
              <a:rPr lang="en-US" sz="3200" dirty="0">
                <a:latin typeface="Georgia" pitchFamily="18" charset="0"/>
              </a:rPr>
              <a:t>(assess stability, given both predictable and unpredictable variation</a:t>
            </a:r>
            <a:r>
              <a:rPr lang="en-US" sz="3200" dirty="0" smtClean="0">
                <a:latin typeface="Georgia" pitchFamily="18" charset="0"/>
              </a:rPr>
              <a:t>)</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6"/>
          </a:xfrm>
          <a:prstGeom prst="rect">
            <a:avLst/>
          </a:prstGeom>
          <a:noFill/>
          <a:ln w="9525">
            <a:noFill/>
            <a:miter lim="800000"/>
            <a:headEnd/>
            <a:tailEnd/>
          </a:ln>
        </p:spPr>
      </p:pic>
      <p:sp>
        <p:nvSpPr>
          <p:cNvPr id="5" name="Title 5"/>
          <p:cNvSpPr txBox="1">
            <a:spLocks/>
          </p:cNvSpPr>
          <p:nvPr/>
        </p:nvSpPr>
        <p:spPr bwMode="auto">
          <a:xfrm>
            <a:off x="4191000" y="-9526"/>
            <a:ext cx="4724400" cy="990600"/>
          </a:xfrm>
          <a:prstGeom prst="rect">
            <a:avLst/>
          </a:prstGeom>
          <a:noFill/>
          <a:ln w="9525">
            <a:noFill/>
            <a:miter lim="800000"/>
            <a:headEnd/>
            <a:tailEnd/>
          </a:ln>
        </p:spPr>
        <p:txBody>
          <a:bodyPr anchor="ctr"/>
          <a:lstStyle/>
          <a:p>
            <a:pPr algn="r" eaLnBrk="0" hangingPunct="0">
              <a:defRPr/>
            </a:pPr>
            <a:endParaRPr lang="en-US" sz="3000" b="1"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384869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pportunity104October20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Opportunity104October2008</Template>
  <TotalTime>23247</TotalTime>
  <Words>963</Words>
  <Application>Microsoft Office PowerPoint</Application>
  <PresentationFormat>On-screen Show (4:3)</PresentationFormat>
  <Paragraphs>103</Paragraphs>
  <Slides>29</Slides>
  <Notes>2</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Opportunity104October2008</vt:lpstr>
      <vt:lpstr>Custom Design</vt:lpstr>
      <vt:lpstr>1_Custom Design</vt:lpstr>
      <vt:lpstr>Food Security As Resilience:  Reconciling Definition and Measurement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dc:title>
  <dc:creator>Jennifer Denno Cisse</dc:creator>
  <cp:lastModifiedBy>Jennifer Denno Cisse</cp:lastModifiedBy>
  <cp:revision>713</cp:revision>
  <dcterms:created xsi:type="dcterms:W3CDTF">2010-06-02T17:17:22Z</dcterms:created>
  <dcterms:modified xsi:type="dcterms:W3CDTF">2015-10-13T12:33:26Z</dcterms:modified>
</cp:coreProperties>
</file>